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03" r:id="rId3"/>
    <p:sldId id="304" r:id="rId4"/>
    <p:sldId id="277" r:id="rId5"/>
    <p:sldId id="278" r:id="rId6"/>
    <p:sldId id="279" r:id="rId7"/>
    <p:sldId id="285" r:id="rId8"/>
    <p:sldId id="286" r:id="rId9"/>
    <p:sldId id="287" r:id="rId10"/>
    <p:sldId id="288" r:id="rId11"/>
    <p:sldId id="289" r:id="rId12"/>
    <p:sldId id="290" r:id="rId13"/>
    <p:sldId id="291" r:id="rId14"/>
    <p:sldId id="292" r:id="rId15"/>
    <p:sldId id="302" r:id="rId16"/>
    <p:sldId id="306" r:id="rId17"/>
    <p:sldId id="305" r:id="rId18"/>
    <p:sldId id="30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10" autoAdjust="0"/>
    <p:restoredTop sz="94660"/>
  </p:normalViewPr>
  <p:slideViewPr>
    <p:cSldViewPr>
      <p:cViewPr varScale="1">
        <p:scale>
          <a:sx n="68" d="100"/>
          <a:sy n="68" d="100"/>
        </p:scale>
        <p:origin x="-140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bha samrit" userId="d5007fb7d3c6cee5" providerId="LiveId" clId="{E0139C1A-1C7F-4DE0-A94C-FEEE268B5BDB}"/>
    <pc:docChg chg="undo custSel addSld delSld modSld sldOrd">
      <pc:chgData name="vibha samrit" userId="d5007fb7d3c6cee5" providerId="LiveId" clId="{E0139C1A-1C7F-4DE0-A94C-FEEE268B5BDB}" dt="2023-03-06T07:02:17.777" v="66"/>
      <pc:docMkLst>
        <pc:docMk/>
      </pc:docMkLst>
      <pc:sldChg chg="del">
        <pc:chgData name="vibha samrit" userId="d5007fb7d3c6cee5" providerId="LiveId" clId="{E0139C1A-1C7F-4DE0-A94C-FEEE268B5BDB}" dt="2023-03-06T06:41:31.671" v="0" actId="2696"/>
        <pc:sldMkLst>
          <pc:docMk/>
          <pc:sldMk cId="553596303" sldId="257"/>
        </pc:sldMkLst>
      </pc:sldChg>
      <pc:sldChg chg="del">
        <pc:chgData name="vibha samrit" userId="d5007fb7d3c6cee5" providerId="LiveId" clId="{E0139C1A-1C7F-4DE0-A94C-FEEE268B5BDB}" dt="2023-03-06T06:41:37.889" v="1" actId="2696"/>
        <pc:sldMkLst>
          <pc:docMk/>
          <pc:sldMk cId="3653238894" sldId="258"/>
        </pc:sldMkLst>
      </pc:sldChg>
      <pc:sldChg chg="del">
        <pc:chgData name="vibha samrit" userId="d5007fb7d3c6cee5" providerId="LiveId" clId="{E0139C1A-1C7F-4DE0-A94C-FEEE268B5BDB}" dt="2023-03-06T06:42:50.467" v="2" actId="2696"/>
        <pc:sldMkLst>
          <pc:docMk/>
          <pc:sldMk cId="2982499299" sldId="259"/>
        </pc:sldMkLst>
      </pc:sldChg>
      <pc:sldChg chg="del">
        <pc:chgData name="vibha samrit" userId="d5007fb7d3c6cee5" providerId="LiveId" clId="{E0139C1A-1C7F-4DE0-A94C-FEEE268B5BDB}" dt="2023-03-06T06:42:51.518" v="3" actId="2696"/>
        <pc:sldMkLst>
          <pc:docMk/>
          <pc:sldMk cId="2159880662" sldId="260"/>
        </pc:sldMkLst>
      </pc:sldChg>
      <pc:sldChg chg="del">
        <pc:chgData name="vibha samrit" userId="d5007fb7d3c6cee5" providerId="LiveId" clId="{E0139C1A-1C7F-4DE0-A94C-FEEE268B5BDB}" dt="2023-03-06T06:42:52.426" v="4" actId="2696"/>
        <pc:sldMkLst>
          <pc:docMk/>
          <pc:sldMk cId="447733273" sldId="261"/>
        </pc:sldMkLst>
      </pc:sldChg>
      <pc:sldChg chg="del">
        <pc:chgData name="vibha samrit" userId="d5007fb7d3c6cee5" providerId="LiveId" clId="{E0139C1A-1C7F-4DE0-A94C-FEEE268B5BDB}" dt="2023-03-06T06:42:53.460" v="5" actId="2696"/>
        <pc:sldMkLst>
          <pc:docMk/>
          <pc:sldMk cId="2455398425" sldId="262"/>
        </pc:sldMkLst>
      </pc:sldChg>
      <pc:sldChg chg="del">
        <pc:chgData name="vibha samrit" userId="d5007fb7d3c6cee5" providerId="LiveId" clId="{E0139C1A-1C7F-4DE0-A94C-FEEE268B5BDB}" dt="2023-03-06T06:42:54.383" v="6" actId="2696"/>
        <pc:sldMkLst>
          <pc:docMk/>
          <pc:sldMk cId="3189890882" sldId="263"/>
        </pc:sldMkLst>
      </pc:sldChg>
      <pc:sldChg chg="del">
        <pc:chgData name="vibha samrit" userId="d5007fb7d3c6cee5" providerId="LiveId" clId="{E0139C1A-1C7F-4DE0-A94C-FEEE268B5BDB}" dt="2023-03-06T06:42:56.385" v="7" actId="2696"/>
        <pc:sldMkLst>
          <pc:docMk/>
          <pc:sldMk cId="847948672" sldId="264"/>
        </pc:sldMkLst>
      </pc:sldChg>
      <pc:sldChg chg="del">
        <pc:chgData name="vibha samrit" userId="d5007fb7d3c6cee5" providerId="LiveId" clId="{E0139C1A-1C7F-4DE0-A94C-FEEE268B5BDB}" dt="2023-03-06T06:43:01.798" v="8" actId="2696"/>
        <pc:sldMkLst>
          <pc:docMk/>
          <pc:sldMk cId="3108352768" sldId="265"/>
        </pc:sldMkLst>
      </pc:sldChg>
      <pc:sldChg chg="del">
        <pc:chgData name="vibha samrit" userId="d5007fb7d3c6cee5" providerId="LiveId" clId="{E0139C1A-1C7F-4DE0-A94C-FEEE268B5BDB}" dt="2023-03-06T06:43:02.573" v="9" actId="2696"/>
        <pc:sldMkLst>
          <pc:docMk/>
          <pc:sldMk cId="2222605959" sldId="266"/>
        </pc:sldMkLst>
      </pc:sldChg>
      <pc:sldChg chg="del">
        <pc:chgData name="vibha samrit" userId="d5007fb7d3c6cee5" providerId="LiveId" clId="{E0139C1A-1C7F-4DE0-A94C-FEEE268B5BDB}" dt="2023-03-06T06:43:06.244" v="10" actId="2696"/>
        <pc:sldMkLst>
          <pc:docMk/>
          <pc:sldMk cId="1356915164" sldId="267"/>
        </pc:sldMkLst>
      </pc:sldChg>
      <pc:sldChg chg="del">
        <pc:chgData name="vibha samrit" userId="d5007fb7d3c6cee5" providerId="LiveId" clId="{E0139C1A-1C7F-4DE0-A94C-FEEE268B5BDB}" dt="2023-03-06T06:43:07.058" v="11" actId="2696"/>
        <pc:sldMkLst>
          <pc:docMk/>
          <pc:sldMk cId="2514571022" sldId="268"/>
        </pc:sldMkLst>
      </pc:sldChg>
      <pc:sldChg chg="del">
        <pc:chgData name="vibha samrit" userId="d5007fb7d3c6cee5" providerId="LiveId" clId="{E0139C1A-1C7F-4DE0-A94C-FEEE268B5BDB}" dt="2023-03-06T06:43:07.761" v="12" actId="2696"/>
        <pc:sldMkLst>
          <pc:docMk/>
          <pc:sldMk cId="1459358061" sldId="269"/>
        </pc:sldMkLst>
      </pc:sldChg>
      <pc:sldChg chg="del">
        <pc:chgData name="vibha samrit" userId="d5007fb7d3c6cee5" providerId="LiveId" clId="{E0139C1A-1C7F-4DE0-A94C-FEEE268B5BDB}" dt="2023-03-06T06:43:08.681" v="13" actId="2696"/>
        <pc:sldMkLst>
          <pc:docMk/>
          <pc:sldMk cId="2499442939" sldId="270"/>
        </pc:sldMkLst>
      </pc:sldChg>
      <pc:sldChg chg="del">
        <pc:chgData name="vibha samrit" userId="d5007fb7d3c6cee5" providerId="LiveId" clId="{E0139C1A-1C7F-4DE0-A94C-FEEE268B5BDB}" dt="2023-03-06T06:43:09.932" v="14" actId="2696"/>
        <pc:sldMkLst>
          <pc:docMk/>
          <pc:sldMk cId="3901061642" sldId="271"/>
        </pc:sldMkLst>
      </pc:sldChg>
      <pc:sldChg chg="del">
        <pc:chgData name="vibha samrit" userId="d5007fb7d3c6cee5" providerId="LiveId" clId="{E0139C1A-1C7F-4DE0-A94C-FEEE268B5BDB}" dt="2023-03-06T06:43:10.883" v="15" actId="2696"/>
        <pc:sldMkLst>
          <pc:docMk/>
          <pc:sldMk cId="118552033" sldId="272"/>
        </pc:sldMkLst>
      </pc:sldChg>
      <pc:sldChg chg="del">
        <pc:chgData name="vibha samrit" userId="d5007fb7d3c6cee5" providerId="LiveId" clId="{E0139C1A-1C7F-4DE0-A94C-FEEE268B5BDB}" dt="2023-03-06T06:43:11.902" v="16" actId="2696"/>
        <pc:sldMkLst>
          <pc:docMk/>
          <pc:sldMk cId="3275314777" sldId="273"/>
        </pc:sldMkLst>
      </pc:sldChg>
      <pc:sldChg chg="del">
        <pc:chgData name="vibha samrit" userId="d5007fb7d3c6cee5" providerId="LiveId" clId="{E0139C1A-1C7F-4DE0-A94C-FEEE268B5BDB}" dt="2023-03-06T06:43:12.839" v="17" actId="2696"/>
        <pc:sldMkLst>
          <pc:docMk/>
          <pc:sldMk cId="2380988601" sldId="274"/>
        </pc:sldMkLst>
      </pc:sldChg>
      <pc:sldChg chg="del">
        <pc:chgData name="vibha samrit" userId="d5007fb7d3c6cee5" providerId="LiveId" clId="{E0139C1A-1C7F-4DE0-A94C-FEEE268B5BDB}" dt="2023-03-06T06:43:13.714" v="18" actId="2696"/>
        <pc:sldMkLst>
          <pc:docMk/>
          <pc:sldMk cId="321159552" sldId="275"/>
        </pc:sldMkLst>
      </pc:sldChg>
      <pc:sldChg chg="del">
        <pc:chgData name="vibha samrit" userId="d5007fb7d3c6cee5" providerId="LiveId" clId="{E0139C1A-1C7F-4DE0-A94C-FEEE268B5BDB}" dt="2023-03-06T06:43:14.643" v="19" actId="2696"/>
        <pc:sldMkLst>
          <pc:docMk/>
          <pc:sldMk cId="2569735285" sldId="276"/>
        </pc:sldMkLst>
      </pc:sldChg>
      <pc:sldChg chg="del">
        <pc:chgData name="vibha samrit" userId="d5007fb7d3c6cee5" providerId="LiveId" clId="{E0139C1A-1C7F-4DE0-A94C-FEEE268B5BDB}" dt="2023-03-06T06:43:48.540" v="20" actId="2696"/>
        <pc:sldMkLst>
          <pc:docMk/>
          <pc:sldMk cId="2294999521" sldId="280"/>
        </pc:sldMkLst>
      </pc:sldChg>
      <pc:sldChg chg="del">
        <pc:chgData name="vibha samrit" userId="d5007fb7d3c6cee5" providerId="LiveId" clId="{E0139C1A-1C7F-4DE0-A94C-FEEE268B5BDB}" dt="2023-03-06T06:43:49.569" v="21" actId="2696"/>
        <pc:sldMkLst>
          <pc:docMk/>
          <pc:sldMk cId="2993332701" sldId="281"/>
        </pc:sldMkLst>
      </pc:sldChg>
      <pc:sldChg chg="del">
        <pc:chgData name="vibha samrit" userId="d5007fb7d3c6cee5" providerId="LiveId" clId="{E0139C1A-1C7F-4DE0-A94C-FEEE268B5BDB}" dt="2023-03-06T06:43:50.297" v="22" actId="2696"/>
        <pc:sldMkLst>
          <pc:docMk/>
          <pc:sldMk cId="2401934591" sldId="282"/>
        </pc:sldMkLst>
      </pc:sldChg>
      <pc:sldChg chg="del">
        <pc:chgData name="vibha samrit" userId="d5007fb7d3c6cee5" providerId="LiveId" clId="{E0139C1A-1C7F-4DE0-A94C-FEEE268B5BDB}" dt="2023-03-06T06:43:50.922" v="23" actId="2696"/>
        <pc:sldMkLst>
          <pc:docMk/>
          <pc:sldMk cId="242960212" sldId="283"/>
        </pc:sldMkLst>
      </pc:sldChg>
      <pc:sldChg chg="del">
        <pc:chgData name="vibha samrit" userId="d5007fb7d3c6cee5" providerId="LiveId" clId="{E0139C1A-1C7F-4DE0-A94C-FEEE268B5BDB}" dt="2023-03-06T06:43:51.511" v="24" actId="2696"/>
        <pc:sldMkLst>
          <pc:docMk/>
          <pc:sldMk cId="3902543392" sldId="284"/>
        </pc:sldMkLst>
      </pc:sldChg>
      <pc:sldChg chg="del">
        <pc:chgData name="vibha samrit" userId="d5007fb7d3c6cee5" providerId="LiveId" clId="{E0139C1A-1C7F-4DE0-A94C-FEEE268B5BDB}" dt="2023-03-06T06:45:48.001" v="49" actId="2696"/>
        <pc:sldMkLst>
          <pc:docMk/>
          <pc:sldMk cId="184139392" sldId="293"/>
        </pc:sldMkLst>
      </pc:sldChg>
      <pc:sldChg chg="del">
        <pc:chgData name="vibha samrit" userId="d5007fb7d3c6cee5" providerId="LiveId" clId="{E0139C1A-1C7F-4DE0-A94C-FEEE268B5BDB}" dt="2023-03-06T06:45:48.778" v="50" actId="2696"/>
        <pc:sldMkLst>
          <pc:docMk/>
          <pc:sldMk cId="2101178663" sldId="294"/>
        </pc:sldMkLst>
      </pc:sldChg>
      <pc:sldChg chg="del">
        <pc:chgData name="vibha samrit" userId="d5007fb7d3c6cee5" providerId="LiveId" clId="{E0139C1A-1C7F-4DE0-A94C-FEEE268B5BDB}" dt="2023-03-06T06:45:49.492" v="51" actId="2696"/>
        <pc:sldMkLst>
          <pc:docMk/>
          <pc:sldMk cId="961444392" sldId="295"/>
        </pc:sldMkLst>
      </pc:sldChg>
      <pc:sldChg chg="del">
        <pc:chgData name="vibha samrit" userId="d5007fb7d3c6cee5" providerId="LiveId" clId="{E0139C1A-1C7F-4DE0-A94C-FEEE268B5BDB}" dt="2023-03-06T06:45:50.651" v="52" actId="2696"/>
        <pc:sldMkLst>
          <pc:docMk/>
          <pc:sldMk cId="2932252531" sldId="296"/>
        </pc:sldMkLst>
      </pc:sldChg>
      <pc:sldChg chg="del">
        <pc:chgData name="vibha samrit" userId="d5007fb7d3c6cee5" providerId="LiveId" clId="{E0139C1A-1C7F-4DE0-A94C-FEEE268B5BDB}" dt="2023-03-06T06:45:51.671" v="53" actId="2696"/>
        <pc:sldMkLst>
          <pc:docMk/>
          <pc:sldMk cId="3557339021" sldId="299"/>
        </pc:sldMkLst>
      </pc:sldChg>
      <pc:sldChg chg="del">
        <pc:chgData name="vibha samrit" userId="d5007fb7d3c6cee5" providerId="LiveId" clId="{E0139C1A-1C7F-4DE0-A94C-FEEE268B5BDB}" dt="2023-03-06T06:45:53.901" v="54" actId="2696"/>
        <pc:sldMkLst>
          <pc:docMk/>
          <pc:sldMk cId="891621128" sldId="300"/>
        </pc:sldMkLst>
      </pc:sldChg>
      <pc:sldChg chg="modSp new mod ord">
        <pc:chgData name="vibha samrit" userId="d5007fb7d3c6cee5" providerId="LiveId" clId="{E0139C1A-1C7F-4DE0-A94C-FEEE268B5BDB}" dt="2023-03-06T07:02:17.777" v="66"/>
        <pc:sldMkLst>
          <pc:docMk/>
          <pc:sldMk cId="746937355" sldId="305"/>
        </pc:sldMkLst>
        <pc:spChg chg="mod">
          <ac:chgData name="vibha samrit" userId="d5007fb7d3c6cee5" providerId="LiveId" clId="{E0139C1A-1C7F-4DE0-A94C-FEEE268B5BDB}" dt="2023-03-06T06:58:55.788" v="59"/>
          <ac:spMkLst>
            <pc:docMk/>
            <pc:sldMk cId="746937355" sldId="305"/>
            <ac:spMk id="2" creationId="{847B19AE-904F-E33D-001A-C0E0637EA753}"/>
          </ac:spMkLst>
        </pc:spChg>
        <pc:spChg chg="mod">
          <ac:chgData name="vibha samrit" userId="d5007fb7d3c6cee5" providerId="LiveId" clId="{E0139C1A-1C7F-4DE0-A94C-FEEE268B5BDB}" dt="2023-03-06T06:59:08.335" v="60"/>
          <ac:spMkLst>
            <pc:docMk/>
            <pc:sldMk cId="746937355" sldId="305"/>
            <ac:spMk id="3" creationId="{1DBB8226-1F09-70B0-E0DB-48D859C5D518}"/>
          </ac:spMkLst>
        </pc:spChg>
      </pc:sldChg>
      <pc:sldChg chg="new del">
        <pc:chgData name="vibha samrit" userId="d5007fb7d3c6cee5" providerId="LiveId" clId="{E0139C1A-1C7F-4DE0-A94C-FEEE268B5BDB}" dt="2023-03-06T06:58:31.728" v="57" actId="680"/>
        <pc:sldMkLst>
          <pc:docMk/>
          <pc:sldMk cId="1859669357" sldId="305"/>
        </pc:sldMkLst>
      </pc:sldChg>
      <pc:sldChg chg="modSp new del mod">
        <pc:chgData name="vibha samrit" userId="d5007fb7d3c6cee5" providerId="LiveId" clId="{E0139C1A-1C7F-4DE0-A94C-FEEE268B5BDB}" dt="2023-03-06T06:46:05.564" v="55" actId="2696"/>
        <pc:sldMkLst>
          <pc:docMk/>
          <pc:sldMk cId="3662697129" sldId="305"/>
        </pc:sldMkLst>
        <pc:spChg chg="mod">
          <ac:chgData name="vibha samrit" userId="d5007fb7d3c6cee5" providerId="LiveId" clId="{E0139C1A-1C7F-4DE0-A94C-FEEE268B5BDB}" dt="2023-03-06T06:44:34.453" v="48" actId="20577"/>
          <ac:spMkLst>
            <pc:docMk/>
            <pc:sldMk cId="3662697129" sldId="305"/>
            <ac:spMk id="3" creationId="{EDBBC719-C3F8-C0B6-0615-F542E556C25B}"/>
          </ac:spMkLst>
        </pc:spChg>
      </pc:sldChg>
      <pc:sldChg chg="modSp new mod">
        <pc:chgData name="vibha samrit" userId="d5007fb7d3c6cee5" providerId="LiveId" clId="{E0139C1A-1C7F-4DE0-A94C-FEEE268B5BDB}" dt="2023-03-06T07:00:34.194" v="64" actId="14100"/>
        <pc:sldMkLst>
          <pc:docMk/>
          <pc:sldMk cId="2119383315" sldId="306"/>
        </pc:sldMkLst>
        <pc:spChg chg="mod">
          <ac:chgData name="vibha samrit" userId="d5007fb7d3c6cee5" providerId="LiveId" clId="{E0139C1A-1C7F-4DE0-A94C-FEEE268B5BDB}" dt="2023-03-06T07:00:34.194" v="64" actId="14100"/>
          <ac:spMkLst>
            <pc:docMk/>
            <pc:sldMk cId="2119383315" sldId="306"/>
            <ac:spMk id="2" creationId="{5BE1CB68-54A7-ABFE-2A2C-242637B7E996}"/>
          </ac:spMkLst>
        </pc:spChg>
        <pc:spChg chg="mod">
          <ac:chgData name="vibha samrit" userId="d5007fb7d3c6cee5" providerId="LiveId" clId="{E0139C1A-1C7F-4DE0-A94C-FEEE268B5BDB}" dt="2023-03-06T06:59:38.863" v="63"/>
          <ac:spMkLst>
            <pc:docMk/>
            <pc:sldMk cId="2119383315" sldId="306"/>
            <ac:spMk id="3" creationId="{33583236-2A98-6DAF-6B15-D64CDE099517}"/>
          </ac:spMkLst>
        </pc:spChg>
      </pc:sldChg>
      <pc:sldMasterChg chg="delSldLayout">
        <pc:chgData name="vibha samrit" userId="d5007fb7d3c6cee5" providerId="LiveId" clId="{E0139C1A-1C7F-4DE0-A94C-FEEE268B5BDB}" dt="2023-03-06T06:43:07.058" v="11" actId="2696"/>
        <pc:sldMasterMkLst>
          <pc:docMk/>
          <pc:sldMasterMk cId="0" sldId="2147483661"/>
        </pc:sldMasterMkLst>
        <pc:sldLayoutChg chg="del">
          <pc:chgData name="vibha samrit" userId="d5007fb7d3c6cee5" providerId="LiveId" clId="{E0139C1A-1C7F-4DE0-A94C-FEEE268B5BDB}" dt="2023-03-06T06:43:07.058" v="11" actId="2696"/>
          <pc:sldLayoutMkLst>
            <pc:docMk/>
            <pc:sldMasterMk cId="0" sldId="2147483661"/>
            <pc:sldLayoutMk cId="3528981904" sldId="214748367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FD518975-8478-4753-9DA9-A33B328E99F9}" type="datetimeFigureOut">
              <a:rPr lang="en-US" smtClean="0"/>
              <a:pPr/>
              <a:t>4/18/2023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94C13D6-C270-4CEA-B016-DFB7913C7C4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518975-8478-4753-9DA9-A33B328E99F9}" type="datetimeFigureOut">
              <a:rPr lang="en-US" smtClean="0"/>
              <a:pPr/>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D518975-8478-4753-9DA9-A33B328E99F9}" type="datetimeFigureOut">
              <a:rPr lang="en-US" smtClean="0"/>
              <a:pPr/>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D518975-8478-4753-9DA9-A33B328E99F9}" type="datetimeFigureOut">
              <a:rPr lang="en-US" smtClean="0"/>
              <a:pPr/>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C13D6-C270-4CEA-B016-DFB7913C7C4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518975-8478-4753-9DA9-A33B328E99F9}" type="datetimeFigureOut">
              <a:rPr lang="en-US" smtClean="0"/>
              <a:pPr/>
              <a:t>4/18/2023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94C13D6-C270-4CEA-B016-DFB7913C7C4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28600"/>
            <a:ext cx="7620000" cy="1676400"/>
          </a:xfrm>
        </p:spPr>
        <p:txBody>
          <a:bodyPr>
            <a:normAutofit fontScale="90000"/>
          </a:bodyPr>
          <a:lstStyle/>
          <a:p>
            <a:r>
              <a:rPr lang="en-US" altLang="en-US" dirty="0"/>
              <a:t>RUNGTA COLLEGE OF DENTAL      SCIENCES AND RESEARCH</a:t>
            </a:r>
            <a:endParaRPr lang="en-US" dirty="0"/>
          </a:p>
        </p:txBody>
      </p:sp>
      <p:sp>
        <p:nvSpPr>
          <p:cNvPr id="3" name="Subtitle 2"/>
          <p:cNvSpPr>
            <a:spLocks noGrp="1"/>
          </p:cNvSpPr>
          <p:nvPr>
            <p:ph type="subTitle" idx="1"/>
          </p:nvPr>
        </p:nvSpPr>
        <p:spPr>
          <a:xfrm>
            <a:off x="1371600" y="3048000"/>
            <a:ext cx="7406640" cy="1752600"/>
          </a:xfrm>
        </p:spPr>
        <p:txBody>
          <a:bodyPr/>
          <a:lstStyle/>
          <a:p>
            <a:pPr eaLnBrk="1" hangingPunct="1">
              <a:defRPr/>
            </a:pPr>
            <a:r>
              <a:rPr lang="en-US" altLang="en-US" sz="3600" dirty="0">
                <a:latin typeface="+mj-lt"/>
              </a:rPr>
              <a:t>                </a:t>
            </a:r>
            <a:r>
              <a:rPr lang="en-US" altLang="en-US" sz="3600" u="sng" dirty="0">
                <a:latin typeface="+mj-lt"/>
              </a:rPr>
              <a:t>DENTAL </a:t>
            </a:r>
            <a:r>
              <a:rPr lang="en-US" altLang="en-US" sz="3600" i="1" u="sng" dirty="0">
                <a:latin typeface="+mj-lt"/>
              </a:rPr>
              <a:t>CEMENTS</a:t>
            </a:r>
            <a:endParaRPr lang="en-US" altLang="en-US" sz="3600" u="sng" dirty="0">
              <a:latin typeface="+mj-lt"/>
            </a:endParaRPr>
          </a:p>
          <a:p>
            <a:pPr eaLnBrk="1" hangingPunct="1">
              <a:defRPr/>
            </a:pPr>
            <a:r>
              <a:rPr lang="en-US" altLang="en-US" u="sng" dirty="0"/>
              <a:t>DEPARTMENT OF CONSERVATIVE DENTISTRY AND ENDODONTICS</a:t>
            </a:r>
            <a:endParaRPr lang="en-IN" altLang="en-US" u="sng" dirty="0"/>
          </a:p>
          <a:p>
            <a:endParaRPr lang="en-US" dirty="0"/>
          </a:p>
        </p:txBody>
      </p:sp>
    </p:spTree>
    <p:extLst>
      <p:ext uri="{BB962C8B-B14F-4D97-AF65-F5344CB8AC3E}">
        <p14:creationId xmlns:p14="http://schemas.microsoft.com/office/powerpoint/2010/main" xmlns="" val="2629860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idx="1"/>
          </p:nvPr>
        </p:nvSpPr>
        <p:spPr>
          <a:xfrm>
            <a:off x="0" y="0"/>
            <a:ext cx="9144000" cy="6858000"/>
          </a:xfrm>
        </p:spPr>
        <p:txBody>
          <a:bodyPr/>
          <a:lstStyle/>
          <a:p>
            <a:pPr eaLnBrk="1" hangingPunct="1">
              <a:lnSpc>
                <a:spcPct val="90000"/>
              </a:lnSpc>
              <a:defRPr/>
            </a:pPr>
            <a:r>
              <a:rPr lang="en-US" sz="2800">
                <a:solidFill>
                  <a:srgbClr val="FF0000"/>
                </a:solidFill>
              </a:rPr>
              <a:t>Liquid:-</a:t>
            </a:r>
            <a:endParaRPr lang="en-US" sz="2800">
              <a:solidFill>
                <a:schemeClr val="tx2"/>
              </a:solidFill>
            </a:endParaRPr>
          </a:p>
          <a:p>
            <a:pPr eaLnBrk="1" hangingPunct="1">
              <a:lnSpc>
                <a:spcPct val="90000"/>
              </a:lnSpc>
              <a:defRPr/>
            </a:pPr>
            <a:r>
              <a:rPr lang="en-US" sz="2400">
                <a:solidFill>
                  <a:schemeClr val="tx2"/>
                </a:solidFill>
              </a:rPr>
              <a:t>Eugenol-                      Reacts with zinc oxide</a:t>
            </a:r>
          </a:p>
          <a:p>
            <a:pPr eaLnBrk="1" hangingPunct="1">
              <a:lnSpc>
                <a:spcPct val="90000"/>
              </a:lnSpc>
              <a:defRPr/>
            </a:pPr>
            <a:r>
              <a:rPr lang="en-US" sz="2400">
                <a:solidFill>
                  <a:schemeClr val="tx2"/>
                </a:solidFill>
              </a:rPr>
              <a:t>Olive oil-                      Plasticizer</a:t>
            </a:r>
          </a:p>
          <a:p>
            <a:pPr eaLnBrk="1" hangingPunct="1">
              <a:lnSpc>
                <a:spcPct val="90000"/>
              </a:lnSpc>
              <a:defRPr/>
            </a:pPr>
            <a:endParaRPr lang="en-US" sz="2400">
              <a:solidFill>
                <a:schemeClr val="tx2"/>
              </a:solidFill>
            </a:endParaRPr>
          </a:p>
          <a:p>
            <a:pPr eaLnBrk="1" hangingPunct="1">
              <a:lnSpc>
                <a:spcPct val="90000"/>
              </a:lnSpc>
              <a:defRPr/>
            </a:pPr>
            <a:r>
              <a:rPr lang="en-US" sz="2800">
                <a:solidFill>
                  <a:srgbClr val="FF0000"/>
                </a:solidFill>
              </a:rPr>
              <a:t>Setting Reaction:-</a:t>
            </a:r>
            <a:endParaRPr lang="en-US" sz="2400">
              <a:solidFill>
                <a:schemeClr val="tx2"/>
              </a:solidFill>
            </a:endParaRPr>
          </a:p>
          <a:p>
            <a:pPr eaLnBrk="1" hangingPunct="1">
              <a:lnSpc>
                <a:spcPct val="90000"/>
              </a:lnSpc>
              <a:defRPr/>
            </a:pPr>
            <a:r>
              <a:rPr lang="en-US" sz="2400">
                <a:solidFill>
                  <a:schemeClr val="tx2"/>
                </a:solidFill>
              </a:rPr>
              <a:t>When the powder and liquid are mixed </a:t>
            </a:r>
          </a:p>
          <a:p>
            <a:pPr eaLnBrk="1" hangingPunct="1">
              <a:lnSpc>
                <a:spcPct val="90000"/>
              </a:lnSpc>
              <a:defRPr/>
            </a:pPr>
            <a:r>
              <a:rPr lang="en-US" sz="2400">
                <a:solidFill>
                  <a:schemeClr val="tx2"/>
                </a:solidFill>
              </a:rPr>
              <a:t>In the first phase of reaction hydrolysis of zinc oxide to its hydroxide takes place</a:t>
            </a:r>
          </a:p>
          <a:p>
            <a:pPr eaLnBrk="1" hangingPunct="1">
              <a:lnSpc>
                <a:spcPct val="90000"/>
              </a:lnSpc>
              <a:defRPr/>
            </a:pPr>
            <a:r>
              <a:rPr lang="en-US" sz="2400">
                <a:solidFill>
                  <a:schemeClr val="tx2"/>
                </a:solidFill>
              </a:rPr>
              <a:t>Water is essential for the reaction to proceed.</a:t>
            </a:r>
          </a:p>
          <a:p>
            <a:pPr eaLnBrk="1" hangingPunct="1">
              <a:lnSpc>
                <a:spcPct val="90000"/>
              </a:lnSpc>
              <a:defRPr/>
            </a:pPr>
            <a:r>
              <a:rPr lang="en-US" sz="2400">
                <a:solidFill>
                  <a:schemeClr val="tx2"/>
                </a:solidFill>
              </a:rPr>
              <a:t>The reaction  proceeds as a typical acid-base reaction to form a chelate.</a:t>
            </a:r>
          </a:p>
          <a:p>
            <a:pPr eaLnBrk="1" hangingPunct="1">
              <a:lnSpc>
                <a:spcPct val="90000"/>
              </a:lnSpc>
              <a:defRPr/>
            </a:pPr>
            <a:r>
              <a:rPr lang="en-US" sz="2400">
                <a:solidFill>
                  <a:schemeClr val="tx2"/>
                </a:solidFill>
              </a:rPr>
              <a:t>The chelate forms amorphous gel that tends to crystallize imparting strength to the set mass.</a:t>
            </a:r>
          </a:p>
          <a:p>
            <a:pPr eaLnBrk="1" hangingPunct="1">
              <a:lnSpc>
                <a:spcPct val="90000"/>
              </a:lnSpc>
              <a:defRPr/>
            </a:pPr>
            <a:r>
              <a:rPr lang="en-US" sz="2800">
                <a:solidFill>
                  <a:srgbClr val="FF0000"/>
                </a:solidFill>
              </a:rPr>
              <a:t>Structure of set cement:-</a:t>
            </a:r>
          </a:p>
          <a:p>
            <a:pPr eaLnBrk="1" hangingPunct="1">
              <a:lnSpc>
                <a:spcPct val="90000"/>
              </a:lnSpc>
              <a:defRPr/>
            </a:pPr>
            <a:r>
              <a:rPr lang="en-US" sz="2400">
                <a:solidFill>
                  <a:schemeClr val="tx2"/>
                </a:solidFill>
              </a:rPr>
              <a:t>The set cement consists of particles of zinc- oxide embedded in</a:t>
            </a:r>
          </a:p>
          <a:p>
            <a:pPr eaLnBrk="1" hangingPunct="1">
              <a:lnSpc>
                <a:spcPct val="90000"/>
              </a:lnSpc>
              <a:defRPr/>
            </a:pPr>
            <a:r>
              <a:rPr lang="en-US" sz="2400">
                <a:solidFill>
                  <a:schemeClr val="tx2"/>
                </a:solidFill>
              </a:rPr>
              <a:t>A matrix of particles of zinc eugenolate.</a:t>
            </a:r>
          </a:p>
          <a:p>
            <a:pPr eaLnBrk="1" hangingPunct="1">
              <a:lnSpc>
                <a:spcPct val="90000"/>
              </a:lnSpc>
              <a:defRPr/>
            </a:pPr>
            <a:r>
              <a:rPr lang="en-US" sz="2400">
                <a:solidFill>
                  <a:srgbClr val="FF0000"/>
                </a:solidFill>
              </a:rPr>
              <a:t>Setting time</a:t>
            </a:r>
            <a:r>
              <a:rPr lang="en-US" sz="2400">
                <a:solidFill>
                  <a:schemeClr val="tx2"/>
                </a:solidFill>
              </a:rPr>
              <a:t>-   4 to 10 minutes.</a:t>
            </a:r>
          </a:p>
          <a:p>
            <a:pPr eaLnBrk="1" hangingPunct="1">
              <a:lnSpc>
                <a:spcPct val="90000"/>
              </a:lnSpc>
              <a:buFontTx/>
              <a:buNone/>
              <a:defRPr/>
            </a:pPr>
            <a:endParaRPr lang="en-US" sz="2800">
              <a:solidFill>
                <a:srgbClr val="FF0000"/>
              </a:solidFill>
            </a:endParaRPr>
          </a:p>
        </p:txBody>
      </p:sp>
    </p:spTree>
    <p:extLst>
      <p:ext uri="{BB962C8B-B14F-4D97-AF65-F5344CB8AC3E}">
        <p14:creationId xmlns:p14="http://schemas.microsoft.com/office/powerpoint/2010/main" xmlns="" val="3688845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eaLnBrk="1" hangingPunct="1">
              <a:defRPr/>
            </a:pPr>
            <a:r>
              <a:rPr lang="en-US"/>
              <a:t> </a:t>
            </a:r>
          </a:p>
        </p:txBody>
      </p:sp>
      <p:sp>
        <p:nvSpPr>
          <p:cNvPr id="203779" name="Rectangle 3"/>
          <p:cNvSpPr>
            <a:spLocks noGrp="1" noChangeArrowheads="1"/>
          </p:cNvSpPr>
          <p:nvPr>
            <p:ph idx="1"/>
          </p:nvPr>
        </p:nvSpPr>
        <p:spPr>
          <a:xfrm>
            <a:off x="0" y="0"/>
            <a:ext cx="9144000" cy="6858000"/>
          </a:xfrm>
        </p:spPr>
        <p:txBody>
          <a:bodyPr/>
          <a:lstStyle/>
          <a:p>
            <a:pPr eaLnBrk="1" hangingPunct="1">
              <a:defRPr/>
            </a:pPr>
            <a:r>
              <a:rPr lang="en-US" sz="2800">
                <a:solidFill>
                  <a:srgbClr val="FF0000"/>
                </a:solidFill>
              </a:rPr>
              <a:t>Factors affecting setting time</a:t>
            </a:r>
            <a:endParaRPr lang="en-US" sz="2400">
              <a:solidFill>
                <a:schemeClr val="tx2"/>
              </a:solidFill>
            </a:endParaRPr>
          </a:p>
          <a:p>
            <a:pPr eaLnBrk="1" hangingPunct="1">
              <a:defRPr/>
            </a:pPr>
            <a:r>
              <a:rPr lang="en-US" sz="2400">
                <a:solidFill>
                  <a:srgbClr val="FF0066"/>
                </a:solidFill>
              </a:rPr>
              <a:t>Manufacture:-</a:t>
            </a:r>
            <a:endParaRPr lang="en-US" sz="2400">
              <a:solidFill>
                <a:schemeClr val="tx2"/>
              </a:solidFill>
            </a:endParaRPr>
          </a:p>
          <a:p>
            <a:pPr eaLnBrk="1" hangingPunct="1">
              <a:defRPr/>
            </a:pPr>
            <a:r>
              <a:rPr lang="en-US" sz="2400">
                <a:solidFill>
                  <a:schemeClr val="tx2"/>
                </a:solidFill>
              </a:rPr>
              <a:t>The most active zinc oxide powders are those formed by decomposing zinc salts like zinc hydroxide and zinc carbonate by heating at 300</a:t>
            </a:r>
            <a:r>
              <a:rPr lang="en-US" sz="2400">
                <a:solidFill>
                  <a:schemeClr val="tx2"/>
                </a:solidFill>
                <a:cs typeface="Tahoma" pitchFamily="34" charset="0"/>
              </a:rPr>
              <a:t>°C</a:t>
            </a:r>
          </a:p>
          <a:p>
            <a:pPr eaLnBrk="1" hangingPunct="1">
              <a:defRPr/>
            </a:pPr>
            <a:r>
              <a:rPr lang="en-US" sz="2400">
                <a:solidFill>
                  <a:schemeClr val="tx2"/>
                </a:solidFill>
                <a:cs typeface="Tahoma" pitchFamily="34" charset="0"/>
              </a:rPr>
              <a:t>Particle size- smaller particles set fast</a:t>
            </a:r>
          </a:p>
          <a:p>
            <a:pPr eaLnBrk="1" hangingPunct="1">
              <a:defRPr/>
            </a:pPr>
            <a:r>
              <a:rPr lang="en-US" sz="2400">
                <a:solidFill>
                  <a:schemeClr val="tx2"/>
                </a:solidFill>
                <a:cs typeface="Tahoma" pitchFamily="34" charset="0"/>
              </a:rPr>
              <a:t>Accelerators- Alcohol, glacial acetic acid, </a:t>
            </a:r>
          </a:p>
          <a:p>
            <a:pPr eaLnBrk="1" hangingPunct="1">
              <a:defRPr/>
            </a:pPr>
            <a:r>
              <a:rPr lang="en-US" sz="2400">
                <a:solidFill>
                  <a:schemeClr val="tx2"/>
                </a:solidFill>
                <a:cs typeface="Tahoma" pitchFamily="34" charset="0"/>
              </a:rPr>
              <a:t>Heat- accelerates setting</a:t>
            </a:r>
          </a:p>
          <a:p>
            <a:pPr eaLnBrk="1" hangingPunct="1">
              <a:defRPr/>
            </a:pPr>
            <a:r>
              <a:rPr lang="en-US" sz="2400">
                <a:solidFill>
                  <a:schemeClr val="tx2"/>
                </a:solidFill>
                <a:cs typeface="Tahoma" pitchFamily="34" charset="0"/>
              </a:rPr>
              <a:t>Retarders- Glycol and Glycerine.</a:t>
            </a:r>
          </a:p>
          <a:p>
            <a:pPr eaLnBrk="1" hangingPunct="1">
              <a:defRPr/>
            </a:pPr>
            <a:r>
              <a:rPr lang="en-US" sz="2400">
                <a:solidFill>
                  <a:schemeClr val="tx2"/>
                </a:solidFill>
                <a:cs typeface="Tahoma" pitchFamily="34" charset="0"/>
              </a:rPr>
              <a:t>Powder to Liquid ratio- the higher the ratio, the faster the set</a:t>
            </a:r>
          </a:p>
          <a:p>
            <a:pPr eaLnBrk="1" hangingPunct="1">
              <a:defRPr/>
            </a:pPr>
            <a:endParaRPr lang="en-US" sz="2400">
              <a:solidFill>
                <a:schemeClr val="tx2"/>
              </a:solidFill>
              <a:cs typeface="Tahoma" pitchFamily="34" charset="0"/>
            </a:endParaRPr>
          </a:p>
          <a:p>
            <a:pPr eaLnBrk="1" hangingPunct="1">
              <a:defRPr/>
            </a:pPr>
            <a:endParaRPr lang="en-US" sz="2400">
              <a:solidFill>
                <a:schemeClr val="tx2"/>
              </a:solidFill>
              <a:cs typeface="Tahoma" pitchFamily="34" charset="0"/>
            </a:endParaRPr>
          </a:p>
        </p:txBody>
      </p:sp>
    </p:spTree>
    <p:extLst>
      <p:ext uri="{BB962C8B-B14F-4D97-AF65-F5344CB8AC3E}">
        <p14:creationId xmlns:p14="http://schemas.microsoft.com/office/powerpoint/2010/main" xmlns="" val="3911347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idx="1"/>
          </p:nvPr>
        </p:nvSpPr>
        <p:spPr>
          <a:xfrm>
            <a:off x="0" y="0"/>
            <a:ext cx="9144000" cy="6858000"/>
          </a:xfrm>
        </p:spPr>
        <p:txBody>
          <a:bodyPr/>
          <a:lstStyle/>
          <a:p>
            <a:pPr eaLnBrk="1" hangingPunct="1">
              <a:defRPr/>
            </a:pPr>
            <a:r>
              <a:rPr lang="en-US" sz="2800" b="1">
                <a:solidFill>
                  <a:srgbClr val="FF0000"/>
                </a:solidFill>
                <a:effectLst/>
              </a:rPr>
              <a:t>EBA alumina modified cements</a:t>
            </a:r>
          </a:p>
          <a:p>
            <a:pPr eaLnBrk="1" hangingPunct="1">
              <a:defRPr/>
            </a:pPr>
            <a:r>
              <a:rPr lang="en-US" sz="2400">
                <a:effectLst/>
              </a:rPr>
              <a:t>These were introduced in an effort to improve mechanical properties of zinc oxide eugenol cement.</a:t>
            </a:r>
          </a:p>
          <a:p>
            <a:pPr eaLnBrk="1" hangingPunct="1">
              <a:buSzTx/>
              <a:defRPr/>
            </a:pPr>
            <a:r>
              <a:rPr lang="en-US" sz="2400">
                <a:solidFill>
                  <a:srgbClr val="FF0000"/>
                </a:solidFill>
                <a:effectLst/>
              </a:rPr>
              <a:t>Powder:</a:t>
            </a:r>
          </a:p>
          <a:p>
            <a:pPr eaLnBrk="1" hangingPunct="1">
              <a:buFontTx/>
              <a:buNone/>
              <a:defRPr/>
            </a:pPr>
            <a:r>
              <a:rPr lang="en-US" sz="2400">
                <a:effectLst/>
              </a:rPr>
              <a:t> Zinc Oxide -     70%</a:t>
            </a:r>
          </a:p>
          <a:p>
            <a:pPr eaLnBrk="1" hangingPunct="1">
              <a:buFontTx/>
              <a:buNone/>
              <a:defRPr/>
            </a:pPr>
            <a:r>
              <a:rPr lang="en-US" sz="2400">
                <a:effectLst/>
              </a:rPr>
              <a:t>  Alumina   -     30%</a:t>
            </a:r>
          </a:p>
          <a:p>
            <a:pPr eaLnBrk="1" hangingPunct="1">
              <a:buFontTx/>
              <a:buNone/>
              <a:defRPr/>
            </a:pPr>
            <a:endParaRPr lang="en-US" sz="2400">
              <a:effectLst/>
            </a:endParaRPr>
          </a:p>
          <a:p>
            <a:pPr eaLnBrk="1" hangingPunct="1">
              <a:buSzTx/>
              <a:defRPr/>
            </a:pPr>
            <a:r>
              <a:rPr lang="en-US" sz="2400">
                <a:solidFill>
                  <a:srgbClr val="FF0000"/>
                </a:solidFill>
                <a:effectLst/>
              </a:rPr>
              <a:t>Liquid: </a:t>
            </a:r>
          </a:p>
          <a:p>
            <a:pPr eaLnBrk="1" hangingPunct="1">
              <a:buFontTx/>
              <a:buNone/>
              <a:defRPr/>
            </a:pPr>
            <a:r>
              <a:rPr lang="en-US" sz="2400">
                <a:effectLst/>
              </a:rPr>
              <a:t>   EBA-     62.5%</a:t>
            </a:r>
          </a:p>
          <a:p>
            <a:pPr eaLnBrk="1" hangingPunct="1">
              <a:buFontTx/>
              <a:buNone/>
              <a:defRPr/>
            </a:pPr>
            <a:r>
              <a:rPr lang="en-US" sz="2400">
                <a:effectLst/>
              </a:rPr>
              <a:t>   Eugenol-  37.5%</a:t>
            </a:r>
          </a:p>
          <a:p>
            <a:pPr eaLnBrk="1" hangingPunct="1">
              <a:defRPr/>
            </a:pPr>
            <a:r>
              <a:rPr lang="en-US" sz="2400">
                <a:effectLst/>
              </a:rPr>
              <a:t>Compressive strength increased-55Mpa</a:t>
            </a:r>
          </a:p>
          <a:p>
            <a:pPr eaLnBrk="1" hangingPunct="1">
              <a:buFontTx/>
              <a:buNone/>
              <a:defRPr/>
            </a:pPr>
            <a:endParaRPr lang="en-US" sz="2400">
              <a:effectLst/>
            </a:endParaRPr>
          </a:p>
          <a:p>
            <a:pPr eaLnBrk="1" hangingPunct="1">
              <a:defRPr/>
            </a:pPr>
            <a:r>
              <a:rPr lang="en-US" sz="2400">
                <a:effectLst/>
              </a:rPr>
              <a:t>They have longer working times, </a:t>
            </a:r>
          </a:p>
          <a:p>
            <a:pPr eaLnBrk="1" hangingPunct="1">
              <a:buFontTx/>
              <a:buNone/>
              <a:defRPr/>
            </a:pPr>
            <a:endParaRPr lang="en-US" sz="2400">
              <a:effectLst/>
            </a:endParaRPr>
          </a:p>
          <a:p>
            <a:pPr eaLnBrk="1" hangingPunct="1">
              <a:defRPr/>
            </a:pPr>
            <a:r>
              <a:rPr lang="en-US" sz="2400">
                <a:effectLst/>
              </a:rPr>
              <a:t>setting time-9.5 minutes.</a:t>
            </a:r>
          </a:p>
          <a:p>
            <a:pPr eaLnBrk="1" hangingPunct="1">
              <a:defRPr/>
            </a:pPr>
            <a:endParaRPr lang="en-US" sz="2400"/>
          </a:p>
        </p:txBody>
      </p:sp>
    </p:spTree>
    <p:extLst>
      <p:ext uri="{BB962C8B-B14F-4D97-AF65-F5344CB8AC3E}">
        <p14:creationId xmlns:p14="http://schemas.microsoft.com/office/powerpoint/2010/main" xmlns="" val="3204416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0" y="-152400"/>
            <a:ext cx="9144000" cy="6361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800" b="1">
                <a:solidFill>
                  <a:srgbClr val="FF0066"/>
                </a:solidFill>
                <a:latin typeface="Verdana" pitchFamily="34" charset="0"/>
              </a:rPr>
              <a:t>Polymer reinforced ZnOE (IRM)</a:t>
            </a:r>
          </a:p>
          <a:p>
            <a:pPr>
              <a:spcBef>
                <a:spcPct val="50000"/>
              </a:spcBef>
            </a:pPr>
            <a:r>
              <a:rPr lang="en-US" altLang="en-US" sz="2400">
                <a:latin typeface="Verdana" pitchFamily="34" charset="0"/>
              </a:rPr>
              <a:t> Zn Oxide powder is surface treated, the combination of surface treatment and polymer reinforcement results in.. </a:t>
            </a:r>
          </a:p>
          <a:p>
            <a:pPr>
              <a:spcBef>
                <a:spcPct val="50000"/>
              </a:spcBef>
              <a:buClr>
                <a:srgbClr val="FF9900"/>
              </a:buClr>
              <a:buFont typeface="Wingdings" pitchFamily="2" charset="2"/>
              <a:buChar char="Ø"/>
            </a:pPr>
            <a:r>
              <a:rPr lang="en-US" altLang="en-US" sz="2400">
                <a:latin typeface="Verdana" pitchFamily="34" charset="0"/>
              </a:rPr>
              <a:t>good strength   </a:t>
            </a:r>
          </a:p>
          <a:p>
            <a:pPr>
              <a:spcBef>
                <a:spcPct val="50000"/>
              </a:spcBef>
              <a:buClr>
                <a:srgbClr val="FF9900"/>
              </a:buClr>
              <a:buFont typeface="Wingdings" pitchFamily="2" charset="2"/>
              <a:buChar char="Ø"/>
            </a:pPr>
            <a:r>
              <a:rPr lang="en-US" altLang="en-US" sz="2400">
                <a:latin typeface="Verdana" pitchFamily="34" charset="0"/>
              </a:rPr>
              <a:t> improved abrasion resistance</a:t>
            </a:r>
          </a:p>
          <a:p>
            <a:pPr>
              <a:spcBef>
                <a:spcPct val="50000"/>
              </a:spcBef>
              <a:buClr>
                <a:srgbClr val="FF9900"/>
              </a:buClr>
              <a:buFont typeface="Wingdings" pitchFamily="2" charset="2"/>
              <a:buChar char="Ø"/>
            </a:pPr>
            <a:r>
              <a:rPr lang="en-US" altLang="en-US" sz="2400">
                <a:latin typeface="Verdana" pitchFamily="34" charset="0"/>
              </a:rPr>
              <a:t> toughness</a:t>
            </a:r>
          </a:p>
          <a:p>
            <a:pPr>
              <a:spcBef>
                <a:spcPct val="50000"/>
              </a:spcBef>
              <a:buClr>
                <a:srgbClr val="FF9900"/>
              </a:buClr>
              <a:buFont typeface="Wingdings" pitchFamily="2" charset="2"/>
              <a:buChar char="Ø"/>
            </a:pPr>
            <a:r>
              <a:rPr lang="en-US" altLang="en-US" sz="2400">
                <a:latin typeface="Verdana" pitchFamily="34" charset="0"/>
              </a:rPr>
              <a:t> effective seal</a:t>
            </a:r>
          </a:p>
          <a:p>
            <a:pPr>
              <a:spcBef>
                <a:spcPct val="50000"/>
              </a:spcBef>
            </a:pPr>
            <a:r>
              <a:rPr lang="en-US" altLang="en-US" sz="2400" b="1">
                <a:solidFill>
                  <a:srgbClr val="FCC4C5"/>
                </a:solidFill>
                <a:latin typeface="Verdana" pitchFamily="34" charset="0"/>
              </a:rPr>
              <a:t> </a:t>
            </a:r>
            <a:r>
              <a:rPr lang="en-US" altLang="en-US" sz="2400" b="1">
                <a:solidFill>
                  <a:srgbClr val="FF0000"/>
                </a:solidFill>
                <a:latin typeface="Verdana" pitchFamily="34" charset="0"/>
              </a:rPr>
              <a:t>Composition</a:t>
            </a:r>
          </a:p>
          <a:p>
            <a:pPr>
              <a:spcBef>
                <a:spcPct val="50000"/>
              </a:spcBef>
            </a:pPr>
            <a:r>
              <a:rPr lang="en-US" altLang="en-US" sz="2400" b="1">
                <a:solidFill>
                  <a:srgbClr val="FF0000"/>
                </a:solidFill>
                <a:latin typeface="Verdana" pitchFamily="34" charset="0"/>
              </a:rPr>
              <a:t>Powder:-</a:t>
            </a:r>
          </a:p>
          <a:p>
            <a:pPr>
              <a:spcBef>
                <a:spcPct val="50000"/>
              </a:spcBef>
            </a:pPr>
            <a:r>
              <a:rPr lang="en-US" altLang="en-US" sz="2400" b="1">
                <a:solidFill>
                  <a:schemeClr val="tx2"/>
                </a:solidFill>
                <a:latin typeface="Verdana" pitchFamily="34" charset="0"/>
              </a:rPr>
              <a:t>Zinc oxide</a:t>
            </a:r>
          </a:p>
          <a:p>
            <a:pPr>
              <a:spcBef>
                <a:spcPct val="50000"/>
              </a:spcBef>
            </a:pPr>
            <a:r>
              <a:rPr lang="en-US" altLang="en-US" sz="2400" b="1">
                <a:solidFill>
                  <a:schemeClr val="tx2"/>
                </a:solidFill>
                <a:latin typeface="Verdana" pitchFamily="34" charset="0"/>
              </a:rPr>
              <a:t>Finely divided natural or</a:t>
            </a:r>
          </a:p>
          <a:p>
            <a:pPr>
              <a:spcBef>
                <a:spcPct val="50000"/>
              </a:spcBef>
            </a:pPr>
            <a:r>
              <a:rPr lang="en-US" altLang="en-US" sz="2400" b="1">
                <a:solidFill>
                  <a:schemeClr val="tx2"/>
                </a:solidFill>
                <a:latin typeface="Verdana" pitchFamily="34" charset="0"/>
              </a:rPr>
              <a:t>Synthetic resins</a:t>
            </a:r>
            <a:endParaRPr lang="en-US" altLang="en-US" sz="2400">
              <a:solidFill>
                <a:schemeClr val="tx2"/>
              </a:solidFill>
              <a:latin typeface="Verdana" pitchFamily="34" charset="0"/>
            </a:endParaRPr>
          </a:p>
        </p:txBody>
      </p:sp>
    </p:spTree>
    <p:extLst>
      <p:ext uri="{BB962C8B-B14F-4D97-AF65-F5344CB8AC3E}">
        <p14:creationId xmlns:p14="http://schemas.microsoft.com/office/powerpoint/2010/main" xmlns="" val="2102126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1" name="Rectangle 3"/>
          <p:cNvSpPr>
            <a:spLocks noGrp="1" noChangeArrowheads="1"/>
          </p:cNvSpPr>
          <p:nvPr>
            <p:ph idx="1"/>
          </p:nvPr>
        </p:nvSpPr>
        <p:spPr>
          <a:xfrm>
            <a:off x="0" y="0"/>
            <a:ext cx="9144000" cy="6858000"/>
          </a:xfrm>
        </p:spPr>
        <p:txBody>
          <a:bodyPr/>
          <a:lstStyle/>
          <a:p>
            <a:pPr eaLnBrk="1" hangingPunct="1">
              <a:defRPr/>
            </a:pPr>
            <a:r>
              <a:rPr lang="en-US" sz="2800">
                <a:solidFill>
                  <a:srgbClr val="FF0000"/>
                </a:solidFill>
              </a:rPr>
              <a:t>Liquid</a:t>
            </a:r>
          </a:p>
          <a:p>
            <a:pPr eaLnBrk="1" hangingPunct="1">
              <a:defRPr/>
            </a:pPr>
            <a:r>
              <a:rPr lang="en-US" sz="2400">
                <a:solidFill>
                  <a:schemeClr val="tx2"/>
                </a:solidFill>
              </a:rPr>
              <a:t>Eugenol</a:t>
            </a:r>
          </a:p>
          <a:p>
            <a:pPr eaLnBrk="1" hangingPunct="1">
              <a:defRPr/>
            </a:pPr>
            <a:r>
              <a:rPr lang="en-US" sz="2400">
                <a:solidFill>
                  <a:schemeClr val="tx2"/>
                </a:solidFill>
              </a:rPr>
              <a:t>Acetic acid-        accelerator</a:t>
            </a:r>
          </a:p>
          <a:p>
            <a:pPr eaLnBrk="1" hangingPunct="1">
              <a:defRPr/>
            </a:pPr>
            <a:r>
              <a:rPr lang="en-US" sz="2400">
                <a:solidFill>
                  <a:schemeClr val="tx2"/>
                </a:solidFill>
              </a:rPr>
              <a:t>Thymol -            antimicrobial agent.</a:t>
            </a:r>
          </a:p>
          <a:p>
            <a:pPr eaLnBrk="1" hangingPunct="1">
              <a:defRPr/>
            </a:pPr>
            <a:endParaRPr lang="en-US" sz="2400">
              <a:solidFill>
                <a:schemeClr val="tx2"/>
              </a:solidFill>
            </a:endParaRPr>
          </a:p>
          <a:p>
            <a:pPr eaLnBrk="1" hangingPunct="1">
              <a:defRPr/>
            </a:pPr>
            <a:r>
              <a:rPr lang="en-US" sz="2400">
                <a:solidFill>
                  <a:schemeClr val="tx2"/>
                </a:solidFill>
              </a:rPr>
              <a:t>Setting time-  6 to 10 minutes</a:t>
            </a:r>
          </a:p>
          <a:p>
            <a:pPr eaLnBrk="1" hangingPunct="1">
              <a:defRPr/>
            </a:pPr>
            <a:endParaRPr lang="en-US" sz="2400">
              <a:solidFill>
                <a:schemeClr val="tx2"/>
              </a:solidFill>
            </a:endParaRPr>
          </a:p>
          <a:p>
            <a:pPr eaLnBrk="1" hangingPunct="1">
              <a:defRPr/>
            </a:pPr>
            <a:r>
              <a:rPr lang="en-US" sz="2800">
                <a:solidFill>
                  <a:srgbClr val="FF0000"/>
                </a:solidFill>
              </a:rPr>
              <a:t>Properties</a:t>
            </a:r>
          </a:p>
          <a:p>
            <a:pPr eaLnBrk="1" hangingPunct="1">
              <a:buFontTx/>
              <a:buNone/>
              <a:defRPr/>
            </a:pPr>
            <a:r>
              <a:rPr lang="en-US" sz="2400">
                <a:solidFill>
                  <a:schemeClr val="tx2"/>
                </a:solidFill>
              </a:rPr>
              <a:t>Cements have improved properties</a:t>
            </a:r>
          </a:p>
          <a:p>
            <a:pPr eaLnBrk="1" hangingPunct="1">
              <a:buFontTx/>
              <a:buNone/>
              <a:defRPr/>
            </a:pPr>
            <a:r>
              <a:rPr lang="en-US" sz="2400">
                <a:solidFill>
                  <a:schemeClr val="tx2"/>
                </a:solidFill>
              </a:rPr>
              <a:t>1.Compressive strength- 48 Mpa</a:t>
            </a:r>
          </a:p>
          <a:p>
            <a:pPr eaLnBrk="1" hangingPunct="1">
              <a:buFontTx/>
              <a:buNone/>
              <a:defRPr/>
            </a:pPr>
            <a:r>
              <a:rPr lang="en-US" sz="2400">
                <a:solidFill>
                  <a:schemeClr val="tx2"/>
                </a:solidFill>
              </a:rPr>
              <a:t>2.Tensile strength-   4.1 Mpa</a:t>
            </a:r>
          </a:p>
          <a:p>
            <a:pPr eaLnBrk="1" hangingPunct="1">
              <a:buFontTx/>
              <a:buNone/>
              <a:defRPr/>
            </a:pPr>
            <a:r>
              <a:rPr lang="en-US" sz="2400">
                <a:solidFill>
                  <a:schemeClr val="tx2"/>
                </a:solidFill>
              </a:rPr>
              <a:t>3.Modulus of elasticity-  2.5 Gpa</a:t>
            </a:r>
          </a:p>
          <a:p>
            <a:pPr eaLnBrk="1" hangingPunct="1">
              <a:buFontTx/>
              <a:buNone/>
              <a:defRPr/>
            </a:pPr>
            <a:r>
              <a:rPr lang="en-US" sz="2400">
                <a:solidFill>
                  <a:schemeClr val="tx2"/>
                </a:solidFill>
              </a:rPr>
              <a:t>4.Film thickness-           32 um</a:t>
            </a:r>
          </a:p>
          <a:p>
            <a:pPr eaLnBrk="1" hangingPunct="1">
              <a:buFontTx/>
              <a:buNone/>
              <a:defRPr/>
            </a:pPr>
            <a:r>
              <a:rPr lang="en-US" sz="2400">
                <a:solidFill>
                  <a:schemeClr val="tx2"/>
                </a:solidFill>
              </a:rPr>
              <a:t>5.Solubility &amp;Disintegration-  0.03% wt</a:t>
            </a:r>
          </a:p>
          <a:p>
            <a:pPr eaLnBrk="1" hangingPunct="1">
              <a:buFontTx/>
              <a:buNone/>
              <a:defRPr/>
            </a:pPr>
            <a:r>
              <a:rPr lang="en-US" sz="2400">
                <a:solidFill>
                  <a:schemeClr val="tx2"/>
                </a:solidFill>
              </a:rPr>
              <a:t>6. Pupl response-  moderate.</a:t>
            </a:r>
          </a:p>
          <a:p>
            <a:pPr eaLnBrk="1" hangingPunct="1">
              <a:defRPr/>
            </a:pPr>
            <a:endParaRPr lang="en-US" sz="2400">
              <a:solidFill>
                <a:schemeClr val="tx2"/>
              </a:solidFill>
            </a:endParaRPr>
          </a:p>
          <a:p>
            <a:pPr eaLnBrk="1" hangingPunct="1">
              <a:defRPr/>
            </a:pPr>
            <a:endParaRPr lang="en-US" sz="2400">
              <a:solidFill>
                <a:schemeClr val="tx2"/>
              </a:solidFill>
            </a:endParaRPr>
          </a:p>
          <a:p>
            <a:pPr eaLnBrk="1" hangingPunct="1">
              <a:buFontTx/>
              <a:buNone/>
              <a:defRPr/>
            </a:pPr>
            <a:endParaRPr lang="en-US" sz="2400">
              <a:solidFill>
                <a:schemeClr val="tx2"/>
              </a:solidFill>
            </a:endParaRPr>
          </a:p>
        </p:txBody>
      </p:sp>
    </p:spTree>
    <p:extLst>
      <p:ext uri="{BB962C8B-B14F-4D97-AF65-F5344CB8AC3E}">
        <p14:creationId xmlns:p14="http://schemas.microsoft.com/office/powerpoint/2010/main" xmlns="" val="2353968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home message</a:t>
            </a:r>
          </a:p>
        </p:txBody>
      </p:sp>
      <p:sp>
        <p:nvSpPr>
          <p:cNvPr id="3" name="Content Placeholder 2"/>
          <p:cNvSpPr>
            <a:spLocks noGrp="1"/>
          </p:cNvSpPr>
          <p:nvPr>
            <p:ph idx="1"/>
          </p:nvPr>
        </p:nvSpPr>
        <p:spPr/>
        <p:txBody>
          <a:bodyPr>
            <a:normAutofit fontScale="92500" lnSpcReduction="10000"/>
          </a:bodyPr>
          <a:lstStyle/>
          <a:p>
            <a:pPr marL="82296" indent="0">
              <a:buNone/>
            </a:pPr>
            <a:r>
              <a:rPr lang="en-US" sz="3600" dirty="0"/>
              <a:t/>
            </a:r>
            <a:br>
              <a:rPr lang="en-US" sz="3600" dirty="0"/>
            </a:br>
            <a:r>
              <a:rPr lang="en-US" dirty="0">
                <a:solidFill>
                  <a:srgbClr val="FF0000"/>
                </a:solidFill>
                <a:latin typeface="Monotype Corsiva" pitchFamily="66" charset="0"/>
              </a:rPr>
              <a:t/>
            </a:r>
            <a:br>
              <a:rPr lang="en-US" dirty="0">
                <a:solidFill>
                  <a:srgbClr val="FF0000"/>
                </a:solidFill>
                <a:latin typeface="Monotype Corsiva" pitchFamily="66" charset="0"/>
              </a:rPr>
            </a:br>
            <a:r>
              <a:rPr lang="en-US" dirty="0"/>
              <a:t>         It is type of direct restorative material which may be defined as the substance that hardens to act as base, liner, filling material,  or adhesive to bind devices and prostheses to tooth structure or to each other.</a:t>
            </a:r>
            <a:br>
              <a:rPr lang="en-US" dirty="0"/>
            </a:br>
            <a:r>
              <a:rPr lang="en-US" dirty="0"/>
              <a:t/>
            </a:r>
            <a:br>
              <a:rPr lang="en-US" dirty="0"/>
            </a:br>
            <a:r>
              <a:rPr lang="en-US" dirty="0"/>
              <a:t>Dental cements used as restorative materials have low strengths compared with those of resin-based composites and amalgam.</a:t>
            </a:r>
          </a:p>
        </p:txBody>
      </p:sp>
    </p:spTree>
    <p:extLst>
      <p:ext uri="{BB962C8B-B14F-4D97-AF65-F5344CB8AC3E}">
        <p14:creationId xmlns:p14="http://schemas.microsoft.com/office/powerpoint/2010/main" xmlns="" val="2738304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E1CB68-54A7-ABFE-2A2C-242637B7E996}"/>
              </a:ext>
            </a:extLst>
          </p:cNvPr>
          <p:cNvSpPr>
            <a:spLocks noGrp="1"/>
          </p:cNvSpPr>
          <p:nvPr>
            <p:ph type="title"/>
          </p:nvPr>
        </p:nvSpPr>
        <p:spPr>
          <a:xfrm>
            <a:off x="1435608" y="274638"/>
            <a:ext cx="7498080" cy="1143000"/>
          </a:xfrm>
        </p:spPr>
        <p:txBody>
          <a:bodyPr/>
          <a:lstStyle/>
          <a:p>
            <a:r>
              <a:rPr lang="en-US" dirty="0"/>
              <a:t>Questions</a:t>
            </a:r>
            <a:endParaRPr lang="en-IN" dirty="0"/>
          </a:p>
        </p:txBody>
      </p:sp>
      <p:sp>
        <p:nvSpPr>
          <p:cNvPr id="3" name="Content Placeholder 2">
            <a:extLst>
              <a:ext uri="{FF2B5EF4-FFF2-40B4-BE49-F238E27FC236}">
                <a16:creationId xmlns="" xmlns:a16="http://schemas.microsoft.com/office/drawing/2014/main" id="{33583236-2A98-6DAF-6B15-D64CDE099517}"/>
              </a:ext>
            </a:extLst>
          </p:cNvPr>
          <p:cNvSpPr>
            <a:spLocks noGrp="1"/>
          </p:cNvSpPr>
          <p:nvPr>
            <p:ph idx="1"/>
          </p:nvPr>
        </p:nvSpPr>
        <p:spPr/>
        <p:txBody>
          <a:bodyPr/>
          <a:lstStyle/>
          <a:p>
            <a:r>
              <a:rPr lang="en-US" dirty="0"/>
              <a:t>Define dental cements</a:t>
            </a:r>
          </a:p>
          <a:p>
            <a:r>
              <a:rPr lang="en-US" dirty="0"/>
              <a:t>What are different classification of dental cements ?</a:t>
            </a:r>
          </a:p>
          <a:p>
            <a:r>
              <a:rPr lang="en-US" dirty="0"/>
              <a:t>Give composition of different cements ?</a:t>
            </a:r>
          </a:p>
          <a:p>
            <a:endParaRPr lang="en-IN" dirty="0"/>
          </a:p>
        </p:txBody>
      </p:sp>
    </p:spTree>
    <p:extLst>
      <p:ext uri="{BB962C8B-B14F-4D97-AF65-F5344CB8AC3E}">
        <p14:creationId xmlns:p14="http://schemas.microsoft.com/office/powerpoint/2010/main" xmlns="" val="2119383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7B19AE-904F-E33D-001A-C0E0637EA753}"/>
              </a:ext>
            </a:extLst>
          </p:cNvPr>
          <p:cNvSpPr>
            <a:spLocks noGrp="1"/>
          </p:cNvSpPr>
          <p:nvPr>
            <p:ph type="title"/>
          </p:nvPr>
        </p:nvSpPr>
        <p:spPr/>
        <p:txBody>
          <a:bodyPr/>
          <a:lstStyle/>
          <a:p>
            <a:r>
              <a:rPr lang="en-US" dirty="0" smtClean="0"/>
              <a:t>References</a:t>
            </a:r>
            <a:endParaRPr lang="en-IN" dirty="0"/>
          </a:p>
        </p:txBody>
      </p:sp>
      <p:sp>
        <p:nvSpPr>
          <p:cNvPr id="3" name="Content Placeholder 2">
            <a:extLst>
              <a:ext uri="{FF2B5EF4-FFF2-40B4-BE49-F238E27FC236}">
                <a16:creationId xmlns="" xmlns:a16="http://schemas.microsoft.com/office/drawing/2014/main" id="{1DBB8226-1F09-70B0-E0DB-48D859C5D518}"/>
              </a:ext>
            </a:extLst>
          </p:cNvPr>
          <p:cNvSpPr>
            <a:spLocks noGrp="1"/>
          </p:cNvSpPr>
          <p:nvPr>
            <p:ph idx="1"/>
          </p:nvPr>
        </p:nvSpPr>
        <p:spPr/>
        <p:txBody>
          <a:bodyPr/>
          <a:lstStyle/>
          <a:p>
            <a:r>
              <a:rPr lang="en-US" dirty="0"/>
              <a:t>Basic dental materials by </a:t>
            </a:r>
            <a:r>
              <a:rPr lang="en-US" dirty="0" err="1"/>
              <a:t>manappallil</a:t>
            </a:r>
            <a:endParaRPr lang="en-US" dirty="0"/>
          </a:p>
          <a:p>
            <a:r>
              <a:rPr lang="en-US" dirty="0"/>
              <a:t>Philip’s science of dental sciences</a:t>
            </a:r>
          </a:p>
          <a:p>
            <a:endParaRPr lang="en-IN" dirty="0"/>
          </a:p>
        </p:txBody>
      </p:sp>
    </p:spTree>
    <p:extLst>
      <p:ext uri="{BB962C8B-B14F-4D97-AF65-F5344CB8AC3E}">
        <p14:creationId xmlns:p14="http://schemas.microsoft.com/office/powerpoint/2010/main" xmlns="" val="746937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2296" indent="0" algn="ctr">
              <a:buNone/>
            </a:pPr>
            <a:endParaRPr lang="en-US" sz="11500" dirty="0"/>
          </a:p>
          <a:p>
            <a:pPr marL="82296" indent="0" algn="ctr">
              <a:buNone/>
            </a:pPr>
            <a:r>
              <a:rPr lang="en-US" sz="11500" dirty="0"/>
              <a:t>Thank you</a:t>
            </a:r>
          </a:p>
        </p:txBody>
      </p:sp>
    </p:spTree>
    <p:extLst>
      <p:ext uri="{BB962C8B-B14F-4D97-AF65-F5344CB8AC3E}">
        <p14:creationId xmlns:p14="http://schemas.microsoft.com/office/powerpoint/2010/main" xmlns="" val="218140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990DA0-B573-81D5-F2BD-245CA8B22982}"/>
              </a:ext>
            </a:extLst>
          </p:cNvPr>
          <p:cNvSpPr>
            <a:spLocks noGrp="1"/>
          </p:cNvSpPr>
          <p:nvPr>
            <p:ph type="title"/>
          </p:nvPr>
        </p:nvSpPr>
        <p:spPr>
          <a:xfrm>
            <a:off x="1435608" y="274638"/>
            <a:ext cx="7498080" cy="1325562"/>
          </a:xfrm>
        </p:spPr>
        <p:txBody>
          <a:bodyPr>
            <a:normAutofit fontScale="90000"/>
          </a:bodyPr>
          <a:lstStyle/>
          <a:p>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Specific learning objectives </a:t>
            </a:r>
            <a:r>
              <a:rPr lang="en-US" sz="4400" b="1" dirty="0">
                <a:solidFill>
                  <a:schemeClr val="tx1"/>
                </a:solidFill>
                <a:latin typeface="Times New Roman" panose="02020603050405020304" pitchFamily="18" charset="0"/>
                <a:cs typeface="Times New Roman" panose="02020603050405020304" pitchFamily="18" charset="0"/>
              </a:rPr>
              <a:t/>
            </a:r>
            <a:br>
              <a:rPr lang="en-US" sz="4400" b="1" dirty="0">
                <a:solidFill>
                  <a:schemeClr val="tx1"/>
                </a:solidFill>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at the end of this presentation the learner is expected to know ;</a:t>
            </a:r>
            <a:br>
              <a:rPr lang="en-US" sz="31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endParaRPr lang="en-IN" dirty="0"/>
          </a:p>
        </p:txBody>
      </p:sp>
      <p:graphicFrame>
        <p:nvGraphicFramePr>
          <p:cNvPr id="4" name="Table 4">
            <a:extLst>
              <a:ext uri="{FF2B5EF4-FFF2-40B4-BE49-F238E27FC236}">
                <a16:creationId xmlns="" xmlns:a16="http://schemas.microsoft.com/office/drawing/2014/main" id="{DED0D147-033B-023F-A439-C8C2BCDC107F}"/>
              </a:ext>
            </a:extLst>
          </p:cNvPr>
          <p:cNvGraphicFramePr>
            <a:graphicFrameLocks noGrp="1"/>
          </p:cNvGraphicFramePr>
          <p:nvPr>
            <p:ph idx="1"/>
            <p:extLst>
              <p:ext uri="{D42A27DB-BD31-4B8C-83A1-F6EECF244321}">
                <p14:modId xmlns:p14="http://schemas.microsoft.com/office/powerpoint/2010/main" xmlns="" val="2562110423"/>
              </p:ext>
            </p:extLst>
          </p:nvPr>
        </p:nvGraphicFramePr>
        <p:xfrm>
          <a:off x="1435608" y="2773362"/>
          <a:ext cx="7587741" cy="1986220"/>
        </p:xfrm>
        <a:graphic>
          <a:graphicData uri="http://schemas.openxmlformats.org/drawingml/2006/table">
            <a:tbl>
              <a:tblPr firstRow="1" bandRow="1">
                <a:tableStyleId>{5C22544A-7EE6-4342-B048-85BDC9FD1C3A}</a:tableStyleId>
              </a:tblPr>
              <a:tblGrid>
                <a:gridCol w="2529247">
                  <a:extLst>
                    <a:ext uri="{9D8B030D-6E8A-4147-A177-3AD203B41FA5}">
                      <a16:colId xmlns="" xmlns:a16="http://schemas.microsoft.com/office/drawing/2014/main" val="2279383719"/>
                    </a:ext>
                  </a:extLst>
                </a:gridCol>
                <a:gridCol w="2529247">
                  <a:extLst>
                    <a:ext uri="{9D8B030D-6E8A-4147-A177-3AD203B41FA5}">
                      <a16:colId xmlns="" xmlns:a16="http://schemas.microsoft.com/office/drawing/2014/main" val="4137913195"/>
                    </a:ext>
                  </a:extLst>
                </a:gridCol>
                <a:gridCol w="2529247">
                  <a:extLst>
                    <a:ext uri="{9D8B030D-6E8A-4147-A177-3AD203B41FA5}">
                      <a16:colId xmlns="" xmlns:a16="http://schemas.microsoft.com/office/drawing/2014/main" val="753013666"/>
                    </a:ext>
                  </a:extLst>
                </a:gridCol>
              </a:tblGrid>
              <a:tr h="370840">
                <a:tc>
                  <a:txBody>
                    <a:bodyPr/>
                    <a:lstStyle/>
                    <a:p>
                      <a:r>
                        <a:rPr lang="en-US" sz="1800" dirty="0"/>
                        <a:t>Core areas* </a:t>
                      </a:r>
                    </a:p>
                  </a:txBody>
                  <a:tcPr marT="45710" marB="45710"/>
                </a:tc>
                <a:tc>
                  <a:txBody>
                    <a:bodyPr/>
                    <a:lstStyle/>
                    <a:p>
                      <a:r>
                        <a:rPr lang="en-US" sz="1800" dirty="0"/>
                        <a:t>Domain</a:t>
                      </a:r>
                      <a:r>
                        <a:rPr lang="en-US" sz="1800" baseline="0" dirty="0"/>
                        <a:t> **</a:t>
                      </a:r>
                      <a:endParaRPr lang="en-US" sz="1800" dirty="0"/>
                    </a:p>
                  </a:txBody>
                  <a:tcPr marT="45710" marB="45710"/>
                </a:tc>
                <a:tc>
                  <a:txBody>
                    <a:bodyPr/>
                    <a:lstStyle/>
                    <a:p>
                      <a:r>
                        <a:rPr lang="en-US" sz="1800" dirty="0"/>
                        <a:t>Category #</a:t>
                      </a:r>
                    </a:p>
                  </a:txBody>
                  <a:tcPr marT="45710" marB="45710"/>
                </a:tc>
                <a:extLst>
                  <a:ext uri="{0D108BD9-81ED-4DB2-BD59-A6C34878D82A}">
                    <a16:rowId xmlns="" xmlns:a16="http://schemas.microsoft.com/office/drawing/2014/main" val="3654495621"/>
                  </a:ext>
                </a:extLst>
              </a:tr>
              <a:tr h="370840">
                <a:tc>
                  <a:txBody>
                    <a:bodyPr/>
                    <a:lstStyle/>
                    <a:p>
                      <a:pPr marL="320040" lvl="1" indent="0" algn="ctr" eaLnBrk="1" fontAlgn="auto" hangingPunct="1">
                        <a:spcAft>
                          <a:spcPts val="0"/>
                        </a:spcAft>
                        <a:buFont typeface="Wingdings 2"/>
                        <a:buNone/>
                        <a:defRPr/>
                      </a:pPr>
                      <a:r>
                        <a:rPr lang="en-US" sz="2400" dirty="0">
                          <a:latin typeface="+mn-lt"/>
                        </a:rPr>
                        <a:t>Introduction</a:t>
                      </a:r>
                    </a:p>
                  </a:txBody>
                  <a:tcPr marT="45710" marB="45710"/>
                </a:tc>
                <a:tc>
                  <a:txBody>
                    <a:bodyPr/>
                    <a:lstStyle/>
                    <a:p>
                      <a:r>
                        <a:rPr lang="en-US" sz="2400" b="0" dirty="0">
                          <a:latin typeface="+mn-lt"/>
                        </a:rPr>
                        <a:t>Cognitive</a:t>
                      </a:r>
                    </a:p>
                  </a:txBody>
                  <a:tcPr marT="45710" marB="45710"/>
                </a:tc>
                <a:tc>
                  <a:txBody>
                    <a:bodyPr/>
                    <a:lstStyle/>
                    <a:p>
                      <a:r>
                        <a:rPr lang="en-US" sz="2400" b="0">
                          <a:latin typeface="+mn-lt"/>
                        </a:rPr>
                        <a:t>Must know </a:t>
                      </a:r>
                      <a:endParaRPr lang="en-US" sz="2400" b="0" dirty="0">
                        <a:latin typeface="+mn-lt"/>
                      </a:endParaRPr>
                    </a:p>
                  </a:txBody>
                  <a:tcPr marT="45710" marB="45710"/>
                </a:tc>
                <a:extLst>
                  <a:ext uri="{0D108BD9-81ED-4DB2-BD59-A6C34878D82A}">
                    <a16:rowId xmlns="" xmlns:a16="http://schemas.microsoft.com/office/drawing/2014/main" val="3857590546"/>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400" dirty="0"/>
                        <a:t>classification</a:t>
                      </a: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 xmlns:a16="http://schemas.microsoft.com/office/drawing/2014/main" val="2658261680"/>
                  </a:ext>
                </a:extLst>
              </a:tr>
              <a:tr h="370840">
                <a:tc>
                  <a:txBody>
                    <a:bodyPr/>
                    <a:lstStyle/>
                    <a:p>
                      <a:pPr algn="l"/>
                      <a:r>
                        <a:rPr lang="en-US" sz="2400" dirty="0">
                          <a:latin typeface="+mn-lt"/>
                        </a:rPr>
                        <a:t>Compositions</a:t>
                      </a:r>
                      <a:r>
                        <a:rPr lang="en-US" sz="2400" baseline="0" dirty="0">
                          <a:latin typeface="+mn-lt"/>
                        </a:rPr>
                        <a:t> </a:t>
                      </a:r>
                      <a:endParaRPr lang="en-US" sz="2400" dirty="0">
                        <a:latin typeface="+mn-lt"/>
                      </a:endParaRP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endParaRPr lang="en-US" sz="1600" b="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a:latin typeface="+mn-lt"/>
                      </a:endParaRP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 xmlns:a16="http://schemas.microsoft.com/office/drawing/2014/main" val="2084169598"/>
                  </a:ext>
                </a:extLst>
              </a:tr>
            </a:tbl>
          </a:graphicData>
        </a:graphic>
      </p:graphicFrame>
    </p:spTree>
    <p:extLst>
      <p:ext uri="{BB962C8B-B14F-4D97-AF65-F5344CB8AC3E}">
        <p14:creationId xmlns:p14="http://schemas.microsoft.com/office/powerpoint/2010/main" xmlns="" val="91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C10532-FD78-1F84-8CBB-330BBCB2DC84}"/>
              </a:ext>
            </a:extLst>
          </p:cNvPr>
          <p:cNvSpPr>
            <a:spLocks noGrp="1"/>
          </p:cNvSpPr>
          <p:nvPr>
            <p:ph type="title"/>
          </p:nvPr>
        </p:nvSpPr>
        <p:spPr/>
        <p:txBody>
          <a:bodyPr/>
          <a:lstStyle/>
          <a:p>
            <a:r>
              <a:rPr lang="en-US" dirty="0"/>
              <a:t>Contents</a:t>
            </a:r>
            <a:endParaRPr lang="en-IN" dirty="0"/>
          </a:p>
        </p:txBody>
      </p:sp>
      <p:sp>
        <p:nvSpPr>
          <p:cNvPr id="3" name="Content Placeholder 2">
            <a:extLst>
              <a:ext uri="{FF2B5EF4-FFF2-40B4-BE49-F238E27FC236}">
                <a16:creationId xmlns="" xmlns:a16="http://schemas.microsoft.com/office/drawing/2014/main" id="{A411CBCD-28C2-696C-65CC-E1531B548574}"/>
              </a:ext>
            </a:extLst>
          </p:cNvPr>
          <p:cNvSpPr>
            <a:spLocks noGrp="1"/>
          </p:cNvSpPr>
          <p:nvPr>
            <p:ph idx="1"/>
          </p:nvPr>
        </p:nvSpPr>
        <p:spPr/>
        <p:txBody>
          <a:bodyPr/>
          <a:lstStyle/>
          <a:p>
            <a:pPr>
              <a:defRPr/>
            </a:pPr>
            <a:r>
              <a:rPr lang="en-US" dirty="0"/>
              <a:t>Introduction</a:t>
            </a:r>
          </a:p>
          <a:p>
            <a:pPr>
              <a:defRPr/>
            </a:pPr>
            <a:r>
              <a:rPr lang="en-US" dirty="0"/>
              <a:t>Key terms</a:t>
            </a:r>
          </a:p>
          <a:p>
            <a:pPr>
              <a:defRPr/>
            </a:pPr>
            <a:r>
              <a:rPr lang="en-US" dirty="0"/>
              <a:t>Agents for pulp protection</a:t>
            </a:r>
          </a:p>
          <a:p>
            <a:pPr>
              <a:defRPr/>
            </a:pPr>
            <a:r>
              <a:rPr lang="en-US" dirty="0"/>
              <a:t>Ideal requirements</a:t>
            </a:r>
          </a:p>
          <a:p>
            <a:pPr>
              <a:defRPr/>
            </a:pPr>
            <a:r>
              <a:rPr lang="en-US" dirty="0"/>
              <a:t>Classifications</a:t>
            </a:r>
          </a:p>
          <a:p>
            <a:pPr>
              <a:defRPr/>
            </a:pPr>
            <a:r>
              <a:rPr lang="en-US" dirty="0"/>
              <a:t>Properties</a:t>
            </a:r>
          </a:p>
          <a:p>
            <a:pPr>
              <a:defRPr/>
            </a:pPr>
            <a:r>
              <a:rPr lang="en-US" dirty="0"/>
              <a:t>composition</a:t>
            </a:r>
          </a:p>
          <a:p>
            <a:endParaRPr lang="en-IN" dirty="0"/>
          </a:p>
        </p:txBody>
      </p:sp>
    </p:spTree>
    <p:extLst>
      <p:ext uri="{BB962C8B-B14F-4D97-AF65-F5344CB8AC3E}">
        <p14:creationId xmlns:p14="http://schemas.microsoft.com/office/powerpoint/2010/main" xmlns="" val="3210837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0" y="0"/>
            <a:ext cx="91440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800">
                <a:solidFill>
                  <a:srgbClr val="FF0000"/>
                </a:solidFill>
                <a:latin typeface="Verdana" pitchFamily="34" charset="0"/>
              </a:rPr>
              <a:t>Zinc silicophosphate cement</a:t>
            </a:r>
          </a:p>
        </p:txBody>
      </p:sp>
      <p:sp>
        <p:nvSpPr>
          <p:cNvPr id="62467" name="Text Box 3"/>
          <p:cNvSpPr txBox="1">
            <a:spLocks noChangeArrowheads="1"/>
          </p:cNvSpPr>
          <p:nvPr/>
        </p:nvSpPr>
        <p:spPr bwMode="auto">
          <a:xfrm>
            <a:off x="0" y="609600"/>
            <a:ext cx="9144000" cy="629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buFontTx/>
              <a:buChar char="•"/>
            </a:pPr>
            <a:r>
              <a:rPr lang="en-US" altLang="en-US" sz="2400">
                <a:latin typeface="Verdana" pitchFamily="34" charset="0"/>
              </a:rPr>
              <a:t>Has resulted from combination of zinc phosphate cement &amp; silicate powders</a:t>
            </a:r>
          </a:p>
          <a:p>
            <a:pPr>
              <a:spcBef>
                <a:spcPct val="50000"/>
              </a:spcBef>
            </a:pPr>
            <a:r>
              <a:rPr lang="en-US" altLang="en-US" sz="2400">
                <a:solidFill>
                  <a:srgbClr val="FF0000"/>
                </a:solidFill>
                <a:latin typeface="Verdana" pitchFamily="34" charset="0"/>
              </a:rPr>
              <a:t>A.D.A. specification -21</a:t>
            </a:r>
          </a:p>
          <a:p>
            <a:pPr>
              <a:spcBef>
                <a:spcPct val="50000"/>
              </a:spcBef>
            </a:pPr>
            <a:r>
              <a:rPr lang="en-US" altLang="en-US" sz="2400">
                <a:latin typeface="Verdana" pitchFamily="34" charset="0"/>
              </a:rPr>
              <a:t> Type 1 cementing medium</a:t>
            </a:r>
          </a:p>
          <a:p>
            <a:pPr>
              <a:spcBef>
                <a:spcPct val="50000"/>
              </a:spcBef>
            </a:pPr>
            <a:r>
              <a:rPr lang="en-US" altLang="en-US" sz="2400">
                <a:latin typeface="Verdana" pitchFamily="34" charset="0"/>
              </a:rPr>
              <a:t> Type 2-temporary posterior filling material</a:t>
            </a:r>
          </a:p>
          <a:p>
            <a:pPr>
              <a:spcBef>
                <a:spcPct val="50000"/>
              </a:spcBef>
            </a:pPr>
            <a:r>
              <a:rPr lang="en-US" altLang="en-US" sz="2400">
                <a:latin typeface="Verdana" pitchFamily="34" charset="0"/>
              </a:rPr>
              <a:t> Type 3- both uses</a:t>
            </a:r>
          </a:p>
          <a:p>
            <a:pPr>
              <a:spcBef>
                <a:spcPct val="50000"/>
              </a:spcBef>
            </a:pPr>
            <a:r>
              <a:rPr lang="en-US" altLang="en-US" sz="2400">
                <a:solidFill>
                  <a:srgbClr val="FF0000"/>
                </a:solidFill>
                <a:latin typeface="Verdana" pitchFamily="34" charset="0"/>
              </a:rPr>
              <a:t>Anticariogenic due to Fl release</a:t>
            </a:r>
          </a:p>
          <a:p>
            <a:pPr>
              <a:spcBef>
                <a:spcPct val="50000"/>
              </a:spcBef>
            </a:pPr>
            <a:r>
              <a:rPr lang="en-US" altLang="en-US" sz="2400">
                <a:latin typeface="Verdana" pitchFamily="34" charset="0"/>
              </a:rPr>
              <a:t>High compressive strength- 165 Mpa.</a:t>
            </a:r>
          </a:p>
          <a:p>
            <a:pPr>
              <a:spcBef>
                <a:spcPct val="50000"/>
              </a:spcBef>
            </a:pPr>
            <a:r>
              <a:rPr lang="en-US" altLang="en-US" sz="2400">
                <a:latin typeface="Verdana" pitchFamily="34" charset="0"/>
              </a:rPr>
              <a:t>Semitransluscency</a:t>
            </a:r>
          </a:p>
          <a:p>
            <a:pPr>
              <a:spcBef>
                <a:spcPct val="50000"/>
              </a:spcBef>
            </a:pPr>
            <a:r>
              <a:rPr lang="en-US" altLang="en-US" sz="2400">
                <a:solidFill>
                  <a:srgbClr val="FF0000"/>
                </a:solidFill>
                <a:latin typeface="Verdana" pitchFamily="34" charset="0"/>
              </a:rPr>
              <a:t>Uses</a:t>
            </a:r>
            <a:r>
              <a:rPr lang="en-US" altLang="en-US" sz="2400">
                <a:latin typeface="Verdana" pitchFamily="34" charset="0"/>
              </a:rPr>
              <a:t>-luting agent </a:t>
            </a:r>
          </a:p>
          <a:p>
            <a:pPr>
              <a:spcBef>
                <a:spcPct val="50000"/>
              </a:spcBef>
            </a:pPr>
            <a:r>
              <a:rPr lang="en-US" altLang="en-US" sz="2400">
                <a:latin typeface="Verdana" pitchFamily="34" charset="0"/>
              </a:rPr>
              <a:t>        intermediate restorations</a:t>
            </a:r>
          </a:p>
          <a:p>
            <a:pPr>
              <a:spcBef>
                <a:spcPct val="50000"/>
              </a:spcBef>
            </a:pPr>
            <a:r>
              <a:rPr lang="en-US" altLang="en-US" sz="2400">
                <a:latin typeface="Verdana" pitchFamily="34" charset="0"/>
              </a:rPr>
              <a:t>        As a die material.</a:t>
            </a:r>
          </a:p>
        </p:txBody>
      </p:sp>
    </p:spTree>
    <p:extLst>
      <p:ext uri="{BB962C8B-B14F-4D97-AF65-F5344CB8AC3E}">
        <p14:creationId xmlns:p14="http://schemas.microsoft.com/office/powerpoint/2010/main" xmlns="" val="3379828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228600" y="0"/>
            <a:ext cx="84582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4000">
                <a:solidFill>
                  <a:srgbClr val="FCC4C5"/>
                </a:solidFill>
                <a:latin typeface="Verdana" pitchFamily="34" charset="0"/>
              </a:rPr>
              <a:t>Resin cements</a:t>
            </a:r>
          </a:p>
        </p:txBody>
      </p:sp>
      <p:sp>
        <p:nvSpPr>
          <p:cNvPr id="63491" name="Text Box 3"/>
          <p:cNvSpPr txBox="1">
            <a:spLocks noChangeArrowheads="1"/>
          </p:cNvSpPr>
          <p:nvPr/>
        </p:nvSpPr>
        <p:spPr bwMode="auto">
          <a:xfrm>
            <a:off x="0" y="685800"/>
            <a:ext cx="9144000" cy="6575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400">
                <a:latin typeface="Verdana" pitchFamily="34" charset="0"/>
              </a:rPr>
              <a:t>They are filled &amp; unfilled resins</a:t>
            </a:r>
          </a:p>
          <a:p>
            <a:pPr>
              <a:spcBef>
                <a:spcPct val="50000"/>
              </a:spcBef>
            </a:pPr>
            <a:r>
              <a:rPr lang="en-US" altLang="en-US" sz="2800" b="1">
                <a:solidFill>
                  <a:srgbClr val="FCC4C5"/>
                </a:solidFill>
                <a:latin typeface="Verdana" pitchFamily="34" charset="0"/>
              </a:rPr>
              <a:t>Supply </a:t>
            </a:r>
            <a:r>
              <a:rPr lang="en-US" altLang="en-US" sz="2400">
                <a:latin typeface="Verdana" pitchFamily="34" charset="0"/>
              </a:rPr>
              <a:t>– powder &amp; liquid system</a:t>
            </a:r>
          </a:p>
          <a:p>
            <a:pPr>
              <a:spcBef>
                <a:spcPct val="50000"/>
              </a:spcBef>
            </a:pPr>
            <a:r>
              <a:rPr lang="en-US" altLang="en-US" sz="2400">
                <a:latin typeface="Verdana" pitchFamily="34" charset="0"/>
              </a:rPr>
              <a:t>          - two paste system</a:t>
            </a:r>
          </a:p>
          <a:p>
            <a:pPr>
              <a:spcBef>
                <a:spcPct val="50000"/>
              </a:spcBef>
            </a:pPr>
            <a:r>
              <a:rPr lang="en-US" altLang="en-US" sz="2400" b="1">
                <a:solidFill>
                  <a:srgbClr val="FCC4C5"/>
                </a:solidFill>
                <a:latin typeface="Verdana" pitchFamily="34" charset="0"/>
              </a:rPr>
              <a:t>Setting 4-10 min</a:t>
            </a:r>
            <a:r>
              <a:rPr lang="en-US" altLang="en-US" sz="2400">
                <a:latin typeface="Verdana" pitchFamily="34" charset="0"/>
              </a:rPr>
              <a:t> </a:t>
            </a:r>
          </a:p>
          <a:p>
            <a:pPr>
              <a:spcBef>
                <a:spcPct val="50000"/>
              </a:spcBef>
            </a:pPr>
            <a:r>
              <a:rPr lang="en-US" altLang="en-US" sz="2400">
                <a:latin typeface="Verdana" pitchFamily="34" charset="0"/>
              </a:rPr>
              <a:t> reaction – chemical [ peroxide –amine induction ]</a:t>
            </a:r>
          </a:p>
          <a:p>
            <a:pPr>
              <a:spcBef>
                <a:spcPct val="50000"/>
              </a:spcBef>
            </a:pPr>
            <a:r>
              <a:rPr lang="en-US" altLang="en-US" sz="2400">
                <a:latin typeface="Verdana" pitchFamily="34" charset="0"/>
              </a:rPr>
              <a:t>               -light activation</a:t>
            </a:r>
          </a:p>
          <a:p>
            <a:pPr>
              <a:spcBef>
                <a:spcPct val="50000"/>
              </a:spcBef>
            </a:pPr>
            <a:r>
              <a:rPr lang="en-US" altLang="en-US" sz="2400">
                <a:latin typeface="Verdana" pitchFamily="34" charset="0"/>
              </a:rPr>
              <a:t>Enamel bonding by acid etch </a:t>
            </a:r>
          </a:p>
          <a:p>
            <a:pPr>
              <a:spcBef>
                <a:spcPct val="50000"/>
              </a:spcBef>
            </a:pPr>
            <a:r>
              <a:rPr lang="en-US" altLang="en-US" sz="2400">
                <a:latin typeface="Verdana" pitchFamily="34" charset="0"/>
              </a:rPr>
              <a:t>Dentin bonding by dentin bonding agents</a:t>
            </a:r>
          </a:p>
          <a:p>
            <a:pPr>
              <a:spcBef>
                <a:spcPct val="50000"/>
              </a:spcBef>
            </a:pPr>
            <a:r>
              <a:rPr lang="en-US" altLang="en-US" sz="2400" b="1">
                <a:solidFill>
                  <a:srgbClr val="FCC4C5"/>
                </a:solidFill>
                <a:latin typeface="Verdana" pitchFamily="34" charset="0"/>
              </a:rPr>
              <a:t>Irritant to pulp </a:t>
            </a:r>
          </a:p>
          <a:p>
            <a:pPr>
              <a:spcBef>
                <a:spcPct val="50000"/>
              </a:spcBef>
            </a:pPr>
            <a:r>
              <a:rPr lang="en-US" altLang="en-US" sz="2400" b="1">
                <a:solidFill>
                  <a:srgbClr val="FCC4C5"/>
                </a:solidFill>
                <a:latin typeface="Verdana" pitchFamily="34" charset="0"/>
              </a:rPr>
              <a:t>Insoluble in oral fluids</a:t>
            </a:r>
          </a:p>
          <a:p>
            <a:pPr>
              <a:spcBef>
                <a:spcPct val="50000"/>
              </a:spcBef>
            </a:pPr>
            <a:r>
              <a:rPr lang="en-US" altLang="en-US" sz="2400">
                <a:latin typeface="Verdana" pitchFamily="34" charset="0"/>
              </a:rPr>
              <a:t>Use cementation of porcelain veneers ,crowns&amp; bridges</a:t>
            </a:r>
          </a:p>
          <a:p>
            <a:pPr>
              <a:spcBef>
                <a:spcPct val="50000"/>
              </a:spcBef>
            </a:pPr>
            <a:endParaRPr lang="en-US" altLang="en-US" sz="2400">
              <a:latin typeface="Verdana" pitchFamily="34" charset="0"/>
            </a:endParaRPr>
          </a:p>
        </p:txBody>
      </p:sp>
    </p:spTree>
    <p:extLst>
      <p:ext uri="{BB962C8B-B14F-4D97-AF65-F5344CB8AC3E}">
        <p14:creationId xmlns:p14="http://schemas.microsoft.com/office/powerpoint/2010/main" xmlns="" val="1484400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0" y="0"/>
            <a:ext cx="9144000" cy="6089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800" b="1">
                <a:solidFill>
                  <a:srgbClr val="FCC4C5"/>
                </a:solidFill>
                <a:latin typeface="Verdana" pitchFamily="34" charset="0"/>
              </a:rPr>
              <a:t>Copper cement</a:t>
            </a:r>
          </a:p>
          <a:p>
            <a:pPr>
              <a:spcBef>
                <a:spcPct val="50000"/>
              </a:spcBef>
            </a:pPr>
            <a:endParaRPr lang="en-US" altLang="en-US" sz="2800" b="1">
              <a:solidFill>
                <a:srgbClr val="FCC4C5"/>
              </a:solidFill>
              <a:latin typeface="Verdana" pitchFamily="34" charset="0"/>
            </a:endParaRPr>
          </a:p>
          <a:p>
            <a:pPr>
              <a:spcBef>
                <a:spcPct val="50000"/>
              </a:spcBef>
            </a:pPr>
            <a:r>
              <a:rPr lang="en-US" altLang="en-US" sz="2400">
                <a:latin typeface="Verdana" pitchFamily="34" charset="0"/>
              </a:rPr>
              <a:t>Copper oxide ,[cuprous –red, cupric –black]</a:t>
            </a:r>
          </a:p>
          <a:p>
            <a:pPr>
              <a:spcBef>
                <a:spcPct val="50000"/>
              </a:spcBef>
            </a:pPr>
            <a:r>
              <a:rPr lang="en-US" altLang="en-US" sz="2400">
                <a:latin typeface="Verdana" pitchFamily="34" charset="0"/>
              </a:rPr>
              <a:t>Zinc oxide</a:t>
            </a:r>
          </a:p>
          <a:p>
            <a:pPr>
              <a:spcBef>
                <a:spcPct val="50000"/>
              </a:spcBef>
            </a:pPr>
            <a:r>
              <a:rPr lang="en-US" altLang="en-US" sz="2400">
                <a:latin typeface="Verdana" pitchFamily="34" charset="0"/>
              </a:rPr>
              <a:t> they </a:t>
            </a:r>
            <a:r>
              <a:rPr lang="en-US" altLang="en-US" sz="2400" b="1">
                <a:solidFill>
                  <a:srgbClr val="DADF03"/>
                </a:solidFill>
                <a:latin typeface="Verdana" pitchFamily="34" charset="0"/>
              </a:rPr>
              <a:t>are bacteriostatic &amp; bactericidal</a:t>
            </a:r>
          </a:p>
          <a:p>
            <a:pPr>
              <a:spcBef>
                <a:spcPct val="50000"/>
              </a:spcBef>
            </a:pPr>
            <a:r>
              <a:rPr lang="en-US" altLang="en-US" sz="2400">
                <a:latin typeface="Verdana" pitchFamily="34" charset="0"/>
              </a:rPr>
              <a:t> </a:t>
            </a:r>
            <a:r>
              <a:rPr lang="en-US" altLang="en-US" sz="2400" b="1">
                <a:solidFill>
                  <a:srgbClr val="DADF03"/>
                </a:solidFill>
                <a:latin typeface="Verdana" pitchFamily="34" charset="0"/>
              </a:rPr>
              <a:t>irritant to pulp-Ph 5.3</a:t>
            </a:r>
          </a:p>
          <a:p>
            <a:pPr>
              <a:spcBef>
                <a:spcPct val="50000"/>
              </a:spcBef>
            </a:pPr>
            <a:endParaRPr lang="en-US" altLang="en-US" sz="2400" b="1">
              <a:solidFill>
                <a:srgbClr val="DADF03"/>
              </a:solidFill>
              <a:latin typeface="Verdana" pitchFamily="34" charset="0"/>
            </a:endParaRPr>
          </a:p>
          <a:p>
            <a:pPr>
              <a:spcBef>
                <a:spcPct val="50000"/>
              </a:spcBef>
            </a:pPr>
            <a:r>
              <a:rPr lang="en-US" altLang="en-US" sz="2400">
                <a:solidFill>
                  <a:srgbClr val="DADF03"/>
                </a:solidFill>
                <a:latin typeface="Verdana" pitchFamily="34" charset="0"/>
              </a:rPr>
              <a:t>USES:</a:t>
            </a:r>
          </a:p>
          <a:p>
            <a:pPr>
              <a:spcBef>
                <a:spcPct val="50000"/>
              </a:spcBef>
            </a:pPr>
            <a:r>
              <a:rPr lang="en-US" altLang="en-US" sz="2400">
                <a:latin typeface="Verdana" pitchFamily="34" charset="0"/>
              </a:rPr>
              <a:t> Temporary fillings in children</a:t>
            </a:r>
          </a:p>
          <a:p>
            <a:pPr>
              <a:spcBef>
                <a:spcPct val="50000"/>
              </a:spcBef>
            </a:pPr>
            <a:r>
              <a:rPr lang="en-US" altLang="en-US" sz="2400">
                <a:latin typeface="Verdana" pitchFamily="34" charset="0"/>
              </a:rPr>
              <a:t> Inermediate restorations</a:t>
            </a:r>
          </a:p>
          <a:p>
            <a:pPr>
              <a:spcBef>
                <a:spcPct val="50000"/>
              </a:spcBef>
            </a:pPr>
            <a:endParaRPr lang="en-US" altLang="en-US" sz="2400">
              <a:latin typeface="Verdana" pitchFamily="34" charset="0"/>
            </a:endParaRPr>
          </a:p>
        </p:txBody>
      </p:sp>
    </p:spTree>
    <p:extLst>
      <p:ext uri="{BB962C8B-B14F-4D97-AF65-F5344CB8AC3E}">
        <p14:creationId xmlns:p14="http://schemas.microsoft.com/office/powerpoint/2010/main" xmlns="" val="2750300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0"/>
            <a:ext cx="8229600" cy="685800"/>
          </a:xfrm>
        </p:spPr>
        <p:txBody>
          <a:bodyPr/>
          <a:lstStyle/>
          <a:p>
            <a:pPr eaLnBrk="1" hangingPunct="1">
              <a:defRPr/>
            </a:pPr>
            <a:r>
              <a:rPr lang="en-US" sz="2800">
                <a:solidFill>
                  <a:srgbClr val="FF0000"/>
                </a:solidFill>
              </a:rPr>
              <a:t>Zinc Oxide- Eugenol Cement</a:t>
            </a:r>
          </a:p>
        </p:txBody>
      </p:sp>
      <p:sp>
        <p:nvSpPr>
          <p:cNvPr id="141315" name="Rectangle 3"/>
          <p:cNvSpPr>
            <a:spLocks noGrp="1" noChangeArrowheads="1"/>
          </p:cNvSpPr>
          <p:nvPr>
            <p:ph idx="1"/>
          </p:nvPr>
        </p:nvSpPr>
        <p:spPr>
          <a:xfrm>
            <a:off x="0" y="1295400"/>
            <a:ext cx="9144000" cy="5562600"/>
          </a:xfrm>
        </p:spPr>
        <p:txBody>
          <a:bodyPr/>
          <a:lstStyle/>
          <a:p>
            <a:pPr eaLnBrk="1" hangingPunct="1">
              <a:defRPr/>
            </a:pPr>
            <a:r>
              <a:rPr lang="en-US" sz="2400">
                <a:solidFill>
                  <a:schemeClr val="tx2"/>
                </a:solidFill>
              </a:rPr>
              <a:t> These cements have been used extensively since-1890’s.</a:t>
            </a:r>
          </a:p>
          <a:p>
            <a:pPr eaLnBrk="1" hangingPunct="1">
              <a:buFontTx/>
              <a:buNone/>
              <a:defRPr/>
            </a:pPr>
            <a:endParaRPr lang="en-US" sz="2400">
              <a:solidFill>
                <a:schemeClr val="tx2"/>
              </a:solidFill>
            </a:endParaRPr>
          </a:p>
          <a:p>
            <a:pPr eaLnBrk="1" hangingPunct="1">
              <a:defRPr/>
            </a:pPr>
            <a:r>
              <a:rPr lang="en-US" sz="2400">
                <a:solidFill>
                  <a:schemeClr val="tx2"/>
                </a:solidFill>
              </a:rPr>
              <a:t>In general ,they are cements of low strength.</a:t>
            </a:r>
          </a:p>
          <a:p>
            <a:pPr eaLnBrk="1" hangingPunct="1">
              <a:buFontTx/>
              <a:buNone/>
              <a:defRPr/>
            </a:pPr>
            <a:endParaRPr lang="en-US" sz="2400">
              <a:solidFill>
                <a:schemeClr val="tx2"/>
              </a:solidFill>
            </a:endParaRPr>
          </a:p>
          <a:p>
            <a:pPr eaLnBrk="1" hangingPunct="1">
              <a:defRPr/>
            </a:pPr>
            <a:r>
              <a:rPr lang="en-US" sz="2400">
                <a:solidFill>
                  <a:schemeClr val="tx2"/>
                </a:solidFill>
              </a:rPr>
              <a:t>Depending on their use they vary widely in their properties.</a:t>
            </a:r>
          </a:p>
          <a:p>
            <a:pPr eaLnBrk="1" hangingPunct="1">
              <a:buFontTx/>
              <a:buNone/>
              <a:defRPr/>
            </a:pPr>
            <a:endParaRPr lang="en-US" sz="2400">
              <a:solidFill>
                <a:schemeClr val="tx2"/>
              </a:solidFill>
            </a:endParaRPr>
          </a:p>
          <a:p>
            <a:pPr eaLnBrk="1" hangingPunct="1">
              <a:defRPr/>
            </a:pPr>
            <a:r>
              <a:rPr lang="en-US" sz="2400">
                <a:solidFill>
                  <a:schemeClr val="tx2"/>
                </a:solidFill>
              </a:rPr>
              <a:t>Least irritating of all dental cements.</a:t>
            </a:r>
          </a:p>
          <a:p>
            <a:pPr eaLnBrk="1" hangingPunct="1">
              <a:buFontTx/>
              <a:buNone/>
              <a:defRPr/>
            </a:pPr>
            <a:endParaRPr lang="en-US" sz="2400">
              <a:solidFill>
                <a:schemeClr val="tx2"/>
              </a:solidFill>
            </a:endParaRPr>
          </a:p>
          <a:p>
            <a:pPr eaLnBrk="1" hangingPunct="1">
              <a:defRPr/>
            </a:pPr>
            <a:r>
              <a:rPr lang="en-US" sz="2400">
                <a:solidFill>
                  <a:schemeClr val="tx2"/>
                </a:solidFill>
              </a:rPr>
              <a:t>Known to have Obtundant effect on exposed dentin.</a:t>
            </a:r>
          </a:p>
        </p:txBody>
      </p:sp>
    </p:spTree>
    <p:extLst>
      <p:ext uri="{BB962C8B-B14F-4D97-AF65-F5344CB8AC3E}">
        <p14:creationId xmlns:p14="http://schemas.microsoft.com/office/powerpoint/2010/main" xmlns="" val="133987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idx="1"/>
          </p:nvPr>
        </p:nvSpPr>
        <p:spPr>
          <a:xfrm>
            <a:off x="0" y="0"/>
            <a:ext cx="9144000" cy="6858000"/>
          </a:xfrm>
        </p:spPr>
        <p:txBody>
          <a:bodyPr/>
          <a:lstStyle/>
          <a:p>
            <a:pPr eaLnBrk="1" hangingPunct="1">
              <a:defRPr/>
            </a:pPr>
            <a:r>
              <a:rPr lang="en-US" sz="2800">
                <a:solidFill>
                  <a:srgbClr val="FF0000"/>
                </a:solidFill>
              </a:rPr>
              <a:t>Classification:-</a:t>
            </a:r>
            <a:endParaRPr lang="en-US" sz="2800">
              <a:solidFill>
                <a:schemeClr val="tx2"/>
              </a:solidFill>
            </a:endParaRPr>
          </a:p>
          <a:p>
            <a:pPr eaLnBrk="1" hangingPunct="1">
              <a:buFontTx/>
              <a:buNone/>
              <a:defRPr/>
            </a:pPr>
            <a:r>
              <a:rPr lang="en-US" sz="2400">
                <a:solidFill>
                  <a:schemeClr val="tx2"/>
                </a:solidFill>
              </a:rPr>
              <a:t>   According to ADA specification no-30 </a:t>
            </a:r>
          </a:p>
          <a:p>
            <a:pPr eaLnBrk="1" hangingPunct="1">
              <a:buFontTx/>
              <a:buNone/>
              <a:defRPr/>
            </a:pPr>
            <a:endParaRPr lang="en-US" sz="2400">
              <a:solidFill>
                <a:schemeClr val="tx2"/>
              </a:solidFill>
            </a:endParaRPr>
          </a:p>
          <a:p>
            <a:pPr eaLnBrk="1" hangingPunct="1">
              <a:defRPr/>
            </a:pPr>
            <a:r>
              <a:rPr lang="en-US" sz="2400">
                <a:solidFill>
                  <a:schemeClr val="tx2"/>
                </a:solidFill>
              </a:rPr>
              <a:t>Type I-      For temporary cementation</a:t>
            </a:r>
          </a:p>
          <a:p>
            <a:pPr eaLnBrk="1" hangingPunct="1">
              <a:defRPr/>
            </a:pPr>
            <a:r>
              <a:rPr lang="en-US" sz="2400">
                <a:solidFill>
                  <a:schemeClr val="tx2"/>
                </a:solidFill>
              </a:rPr>
              <a:t>Type II-     For permanent cementation</a:t>
            </a:r>
          </a:p>
          <a:p>
            <a:pPr eaLnBrk="1" hangingPunct="1">
              <a:defRPr/>
            </a:pPr>
            <a:r>
              <a:rPr lang="en-US" sz="2400">
                <a:solidFill>
                  <a:schemeClr val="tx2"/>
                </a:solidFill>
              </a:rPr>
              <a:t>Type III-    Temporary filling material and thermal insulation</a:t>
            </a:r>
          </a:p>
          <a:p>
            <a:pPr eaLnBrk="1" hangingPunct="1">
              <a:defRPr/>
            </a:pPr>
            <a:r>
              <a:rPr lang="en-US" sz="2400">
                <a:solidFill>
                  <a:schemeClr val="tx2"/>
                </a:solidFill>
              </a:rPr>
              <a:t>Type IV-     Cavity liners.</a:t>
            </a:r>
          </a:p>
          <a:p>
            <a:pPr eaLnBrk="1" hangingPunct="1">
              <a:defRPr/>
            </a:pPr>
            <a:endParaRPr lang="en-US" sz="2400">
              <a:solidFill>
                <a:schemeClr val="tx2"/>
              </a:solidFill>
            </a:endParaRPr>
          </a:p>
          <a:p>
            <a:pPr eaLnBrk="1" hangingPunct="1">
              <a:defRPr/>
            </a:pPr>
            <a:r>
              <a:rPr lang="en-US" sz="2400">
                <a:solidFill>
                  <a:srgbClr val="FF0000"/>
                </a:solidFill>
              </a:rPr>
              <a:t> Mode of supply:-</a:t>
            </a:r>
            <a:r>
              <a:rPr lang="en-US" sz="2400">
                <a:solidFill>
                  <a:schemeClr val="tx2"/>
                </a:solidFill>
              </a:rPr>
              <a:t> </a:t>
            </a:r>
          </a:p>
          <a:p>
            <a:pPr eaLnBrk="1" hangingPunct="1">
              <a:defRPr/>
            </a:pPr>
            <a:r>
              <a:rPr lang="en-US" sz="2400">
                <a:solidFill>
                  <a:schemeClr val="tx2"/>
                </a:solidFill>
              </a:rPr>
              <a:t> It is available in two forms</a:t>
            </a:r>
          </a:p>
          <a:p>
            <a:pPr eaLnBrk="1" hangingPunct="1">
              <a:defRPr/>
            </a:pPr>
            <a:r>
              <a:rPr lang="en-US" sz="2400">
                <a:solidFill>
                  <a:schemeClr val="tx2"/>
                </a:solidFill>
              </a:rPr>
              <a:t> 1. Powder and Liquid</a:t>
            </a:r>
          </a:p>
          <a:p>
            <a:pPr eaLnBrk="1" hangingPunct="1">
              <a:defRPr/>
            </a:pPr>
            <a:r>
              <a:rPr lang="en-US" sz="2400">
                <a:solidFill>
                  <a:schemeClr val="tx2"/>
                </a:solidFill>
              </a:rPr>
              <a:t> 2. Two paste system</a:t>
            </a:r>
          </a:p>
        </p:txBody>
      </p:sp>
    </p:spTree>
    <p:extLst>
      <p:ext uri="{BB962C8B-B14F-4D97-AF65-F5344CB8AC3E}">
        <p14:creationId xmlns:p14="http://schemas.microsoft.com/office/powerpoint/2010/main" xmlns="" val="1454123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0"/>
            <a:ext cx="8229600" cy="762000"/>
          </a:xfrm>
        </p:spPr>
        <p:txBody>
          <a:bodyPr/>
          <a:lstStyle/>
          <a:p>
            <a:pPr eaLnBrk="1" hangingPunct="1">
              <a:defRPr/>
            </a:pPr>
            <a:r>
              <a:rPr lang="en-US" sz="2800">
                <a:solidFill>
                  <a:srgbClr val="FF0066"/>
                </a:solidFill>
              </a:rPr>
              <a:t>Composition</a:t>
            </a:r>
          </a:p>
        </p:txBody>
      </p:sp>
      <p:sp>
        <p:nvSpPr>
          <p:cNvPr id="143363" name="Rectangle 3"/>
          <p:cNvSpPr>
            <a:spLocks noGrp="1" noChangeArrowheads="1"/>
          </p:cNvSpPr>
          <p:nvPr>
            <p:ph idx="1"/>
          </p:nvPr>
        </p:nvSpPr>
        <p:spPr>
          <a:xfrm>
            <a:off x="0" y="838200"/>
            <a:ext cx="9144000" cy="6019800"/>
          </a:xfrm>
        </p:spPr>
        <p:txBody>
          <a:bodyPr/>
          <a:lstStyle/>
          <a:p>
            <a:pPr eaLnBrk="1" hangingPunct="1">
              <a:defRPr/>
            </a:pPr>
            <a:r>
              <a:rPr lang="en-US" sz="2400">
                <a:solidFill>
                  <a:schemeClr val="tx2"/>
                </a:solidFill>
              </a:rPr>
              <a:t>    </a:t>
            </a:r>
            <a:r>
              <a:rPr lang="en-US" sz="2400">
                <a:solidFill>
                  <a:srgbClr val="FF0066"/>
                </a:solidFill>
              </a:rPr>
              <a:t>Powder</a:t>
            </a:r>
          </a:p>
          <a:p>
            <a:pPr eaLnBrk="1" hangingPunct="1">
              <a:defRPr/>
            </a:pPr>
            <a:endParaRPr lang="en-US" sz="2400">
              <a:solidFill>
                <a:schemeClr val="tx2"/>
              </a:solidFill>
            </a:endParaRPr>
          </a:p>
          <a:p>
            <a:pPr eaLnBrk="1" hangingPunct="1">
              <a:defRPr/>
            </a:pPr>
            <a:r>
              <a:rPr lang="en-US" sz="2400">
                <a:solidFill>
                  <a:schemeClr val="tx2"/>
                </a:solidFill>
              </a:rPr>
              <a:t>Zinc oxide-  69.0%         Principal ingredient.</a:t>
            </a:r>
          </a:p>
          <a:p>
            <a:pPr eaLnBrk="1" hangingPunct="1">
              <a:buFontTx/>
              <a:buNone/>
              <a:defRPr/>
            </a:pPr>
            <a:endParaRPr lang="en-US" sz="2400">
              <a:solidFill>
                <a:schemeClr val="tx2"/>
              </a:solidFill>
            </a:endParaRPr>
          </a:p>
          <a:p>
            <a:pPr eaLnBrk="1" hangingPunct="1">
              <a:defRPr/>
            </a:pPr>
            <a:r>
              <a:rPr lang="en-US" sz="2400">
                <a:solidFill>
                  <a:schemeClr val="tx2"/>
                </a:solidFill>
              </a:rPr>
              <a:t>White rosin- 29.3%        to reduce brittleness of set cement.</a:t>
            </a:r>
          </a:p>
          <a:p>
            <a:pPr eaLnBrk="1" hangingPunct="1">
              <a:buFontTx/>
              <a:buNone/>
              <a:defRPr/>
            </a:pPr>
            <a:endParaRPr lang="en-US" sz="2400">
              <a:solidFill>
                <a:schemeClr val="tx2"/>
              </a:solidFill>
            </a:endParaRPr>
          </a:p>
          <a:p>
            <a:pPr eaLnBrk="1" hangingPunct="1">
              <a:defRPr/>
            </a:pPr>
            <a:r>
              <a:rPr lang="en-US" sz="2400">
                <a:solidFill>
                  <a:schemeClr val="tx2"/>
                </a:solidFill>
              </a:rPr>
              <a:t>Zinc Stearate- 1.0%        Accelerator, Plasticizer</a:t>
            </a:r>
          </a:p>
          <a:p>
            <a:pPr eaLnBrk="1" hangingPunct="1">
              <a:buFontTx/>
              <a:buNone/>
              <a:defRPr/>
            </a:pPr>
            <a:endParaRPr lang="en-US" sz="2400">
              <a:solidFill>
                <a:schemeClr val="tx2"/>
              </a:solidFill>
            </a:endParaRPr>
          </a:p>
          <a:p>
            <a:pPr eaLnBrk="1" hangingPunct="1">
              <a:defRPr/>
            </a:pPr>
            <a:r>
              <a:rPr lang="en-US" sz="2400">
                <a:solidFill>
                  <a:schemeClr val="tx2"/>
                </a:solidFill>
              </a:rPr>
              <a:t>Zinc acetate-  0.7%        Accelerator, improves strength.</a:t>
            </a:r>
          </a:p>
          <a:p>
            <a:pPr eaLnBrk="1" hangingPunct="1">
              <a:buFontTx/>
              <a:buNone/>
              <a:defRPr/>
            </a:pPr>
            <a:endParaRPr lang="en-US" sz="2400">
              <a:solidFill>
                <a:schemeClr val="tx2"/>
              </a:solidFill>
            </a:endParaRPr>
          </a:p>
          <a:p>
            <a:pPr eaLnBrk="1" hangingPunct="1">
              <a:defRPr/>
            </a:pPr>
            <a:r>
              <a:rPr lang="en-US" sz="2400">
                <a:solidFill>
                  <a:schemeClr val="tx2"/>
                </a:solidFill>
              </a:rPr>
              <a:t>Magnesium oxide-        is added in some powder. it acts with</a:t>
            </a:r>
          </a:p>
          <a:p>
            <a:pPr eaLnBrk="1" hangingPunct="1">
              <a:buFontTx/>
              <a:buNone/>
              <a:defRPr/>
            </a:pPr>
            <a:r>
              <a:rPr lang="en-US" sz="2400">
                <a:solidFill>
                  <a:schemeClr val="tx2"/>
                </a:solidFill>
              </a:rPr>
              <a:t>                                    eugenol in similar manners as zinc oxide.</a:t>
            </a:r>
          </a:p>
        </p:txBody>
      </p:sp>
    </p:spTree>
    <p:extLst>
      <p:ext uri="{BB962C8B-B14F-4D97-AF65-F5344CB8AC3E}">
        <p14:creationId xmlns:p14="http://schemas.microsoft.com/office/powerpoint/2010/main" xmlns="" val="31929244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TotalTime>
  <Words>723</Words>
  <Application>Microsoft Office PowerPoint</Application>
  <PresentationFormat>On-screen Show (4:3)</PresentationFormat>
  <Paragraphs>168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RUNGTA COLLEGE OF DENTAL      SCIENCES AND RESEARCH</vt:lpstr>
      <vt:lpstr>   Specific learning objectives  at the end of this presentation the learner is expected to know ;  </vt:lpstr>
      <vt:lpstr>Contents</vt:lpstr>
      <vt:lpstr>Slide 4</vt:lpstr>
      <vt:lpstr>Slide 5</vt:lpstr>
      <vt:lpstr>Slide 6</vt:lpstr>
      <vt:lpstr>Zinc Oxide- Eugenol Cement</vt:lpstr>
      <vt:lpstr>Slide 8</vt:lpstr>
      <vt:lpstr>Composition</vt:lpstr>
      <vt:lpstr>Slide 10</vt:lpstr>
      <vt:lpstr> </vt:lpstr>
      <vt:lpstr>Slide 12</vt:lpstr>
      <vt:lpstr>Slide 13</vt:lpstr>
      <vt:lpstr>Slide 14</vt:lpstr>
      <vt:lpstr>Take home message</vt:lpstr>
      <vt:lpstr>Questions</vt:lpstr>
      <vt:lpstr>References</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wadighare</dc:creator>
  <cp:lastModifiedBy>test</cp:lastModifiedBy>
  <cp:revision>5</cp:revision>
  <dcterms:created xsi:type="dcterms:W3CDTF">2022-08-08T05:03:29Z</dcterms:created>
  <dcterms:modified xsi:type="dcterms:W3CDTF">2023-04-18T06:06:23Z</dcterms:modified>
</cp:coreProperties>
</file>